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 id="269" r:id="rId16"/>
    <p:sldId id="271"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1" d="100"/>
          <a:sy n="71" d="100"/>
        </p:scale>
        <p:origin x="-864" y="-4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D3937ED-B510-4CB9-ADAE-99127BE98ABD}" type="datetimeFigureOut">
              <a:rPr lang="ru-RU" smtClean="0"/>
              <a:pPr/>
              <a:t>19.05.2020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BBC149-0ACE-4845-B796-9DB9628F8F26}" type="slidenum">
              <a:rPr lang="ru-RU" smtClean="0"/>
              <a:pPr/>
              <a:t>‹#›</a:t>
            </a:fld>
            <a:endParaRPr lang="ru-RU"/>
          </a:p>
        </p:txBody>
      </p:sp>
    </p:spTree>
    <p:extLst>
      <p:ext uri="{BB962C8B-B14F-4D97-AF65-F5344CB8AC3E}">
        <p14:creationId xmlns:p14="http://schemas.microsoft.com/office/powerpoint/2010/main" val="2826012751"/>
      </p:ext>
    </p:extLst>
  </p:cSld>
  <p:clrMapOvr>
    <a:masterClrMapping/>
  </p:clrMapOvr>
  <p:transition advClick="0" advTm="1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3937ED-B510-4CB9-ADAE-99127BE98ABD}" type="datetimeFigureOut">
              <a:rPr lang="ru-RU" smtClean="0"/>
              <a:pPr/>
              <a:t>19.05.2020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BBC149-0ACE-4845-B796-9DB9628F8F26}" type="slidenum">
              <a:rPr lang="ru-RU" smtClean="0"/>
              <a:pPr/>
              <a:t>‹#›</a:t>
            </a:fld>
            <a:endParaRPr lang="ru-RU"/>
          </a:p>
        </p:txBody>
      </p:sp>
    </p:spTree>
    <p:extLst>
      <p:ext uri="{BB962C8B-B14F-4D97-AF65-F5344CB8AC3E}">
        <p14:creationId xmlns:p14="http://schemas.microsoft.com/office/powerpoint/2010/main" val="653420949"/>
      </p:ext>
    </p:extLst>
  </p:cSld>
  <p:clrMapOvr>
    <a:masterClrMapping/>
  </p:clrMapOvr>
  <p:transition advClick="0" advTm="1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3937ED-B510-4CB9-ADAE-99127BE98ABD}" type="datetimeFigureOut">
              <a:rPr lang="ru-RU" smtClean="0"/>
              <a:pPr/>
              <a:t>19.05.2020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BBC149-0ACE-4845-B796-9DB9628F8F26}" type="slidenum">
              <a:rPr lang="ru-RU" smtClean="0"/>
              <a:pPr/>
              <a:t>‹#›</a:t>
            </a:fld>
            <a:endParaRPr lang="ru-RU"/>
          </a:p>
        </p:txBody>
      </p:sp>
    </p:spTree>
    <p:extLst>
      <p:ext uri="{BB962C8B-B14F-4D97-AF65-F5344CB8AC3E}">
        <p14:creationId xmlns:p14="http://schemas.microsoft.com/office/powerpoint/2010/main" val="1564880320"/>
      </p:ext>
    </p:extLst>
  </p:cSld>
  <p:clrMapOvr>
    <a:masterClrMapping/>
  </p:clrMapOvr>
  <p:transition advClick="0" advTm="1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3937ED-B510-4CB9-ADAE-99127BE98ABD}" type="datetimeFigureOut">
              <a:rPr lang="ru-RU" smtClean="0"/>
              <a:pPr/>
              <a:t>19.05.2020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BBC149-0ACE-4845-B796-9DB9628F8F26}" type="slidenum">
              <a:rPr lang="ru-RU" smtClean="0"/>
              <a:pPr/>
              <a:t>‹#›</a:t>
            </a:fld>
            <a:endParaRPr lang="ru-RU"/>
          </a:p>
        </p:txBody>
      </p:sp>
    </p:spTree>
    <p:extLst>
      <p:ext uri="{BB962C8B-B14F-4D97-AF65-F5344CB8AC3E}">
        <p14:creationId xmlns:p14="http://schemas.microsoft.com/office/powerpoint/2010/main" val="67008828"/>
      </p:ext>
    </p:extLst>
  </p:cSld>
  <p:clrMapOvr>
    <a:masterClrMapping/>
  </p:clrMapOvr>
  <p:transition advClick="0" advTm="1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D3937ED-B510-4CB9-ADAE-99127BE98ABD}" type="datetimeFigureOut">
              <a:rPr lang="ru-RU" smtClean="0"/>
              <a:pPr/>
              <a:t>19.05.2020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BBC149-0ACE-4845-B796-9DB9628F8F26}" type="slidenum">
              <a:rPr lang="ru-RU" smtClean="0"/>
              <a:pPr/>
              <a:t>‹#›</a:t>
            </a:fld>
            <a:endParaRPr lang="ru-RU"/>
          </a:p>
        </p:txBody>
      </p:sp>
    </p:spTree>
    <p:extLst>
      <p:ext uri="{BB962C8B-B14F-4D97-AF65-F5344CB8AC3E}">
        <p14:creationId xmlns:p14="http://schemas.microsoft.com/office/powerpoint/2010/main" val="2677865626"/>
      </p:ext>
    </p:extLst>
  </p:cSld>
  <p:clrMapOvr>
    <a:masterClrMapping/>
  </p:clrMapOvr>
  <p:transition advClick="0" advTm="1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D3937ED-B510-4CB9-ADAE-99127BE98ABD}" type="datetimeFigureOut">
              <a:rPr lang="ru-RU" smtClean="0"/>
              <a:pPr/>
              <a:t>19.05.2020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BBC149-0ACE-4845-B796-9DB9628F8F26}" type="slidenum">
              <a:rPr lang="ru-RU" smtClean="0"/>
              <a:pPr/>
              <a:t>‹#›</a:t>
            </a:fld>
            <a:endParaRPr lang="ru-RU"/>
          </a:p>
        </p:txBody>
      </p:sp>
    </p:spTree>
    <p:extLst>
      <p:ext uri="{BB962C8B-B14F-4D97-AF65-F5344CB8AC3E}">
        <p14:creationId xmlns:p14="http://schemas.microsoft.com/office/powerpoint/2010/main" val="2762496484"/>
      </p:ext>
    </p:extLst>
  </p:cSld>
  <p:clrMapOvr>
    <a:masterClrMapping/>
  </p:clrMapOvr>
  <p:transition advClick="0" advTm="1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D3937ED-B510-4CB9-ADAE-99127BE98ABD}" type="datetimeFigureOut">
              <a:rPr lang="ru-RU" smtClean="0"/>
              <a:pPr/>
              <a:t>19.05.2020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DBBC149-0ACE-4845-B796-9DB9628F8F26}" type="slidenum">
              <a:rPr lang="ru-RU" smtClean="0"/>
              <a:pPr/>
              <a:t>‹#›</a:t>
            </a:fld>
            <a:endParaRPr lang="ru-RU"/>
          </a:p>
        </p:txBody>
      </p:sp>
    </p:spTree>
    <p:extLst>
      <p:ext uri="{BB962C8B-B14F-4D97-AF65-F5344CB8AC3E}">
        <p14:creationId xmlns:p14="http://schemas.microsoft.com/office/powerpoint/2010/main" val="919908834"/>
      </p:ext>
    </p:extLst>
  </p:cSld>
  <p:clrMapOvr>
    <a:masterClrMapping/>
  </p:clrMapOvr>
  <p:transition advClick="0" advTm="1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D3937ED-B510-4CB9-ADAE-99127BE98ABD}" type="datetimeFigureOut">
              <a:rPr lang="ru-RU" smtClean="0"/>
              <a:pPr/>
              <a:t>19.05.2020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DBBC149-0ACE-4845-B796-9DB9628F8F26}" type="slidenum">
              <a:rPr lang="ru-RU" smtClean="0"/>
              <a:pPr/>
              <a:t>‹#›</a:t>
            </a:fld>
            <a:endParaRPr lang="ru-RU"/>
          </a:p>
        </p:txBody>
      </p:sp>
    </p:spTree>
    <p:extLst>
      <p:ext uri="{BB962C8B-B14F-4D97-AF65-F5344CB8AC3E}">
        <p14:creationId xmlns:p14="http://schemas.microsoft.com/office/powerpoint/2010/main" val="2859419903"/>
      </p:ext>
    </p:extLst>
  </p:cSld>
  <p:clrMapOvr>
    <a:masterClrMapping/>
  </p:clrMapOvr>
  <p:transition advClick="0" advTm="1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D3937ED-B510-4CB9-ADAE-99127BE98ABD}" type="datetimeFigureOut">
              <a:rPr lang="ru-RU" smtClean="0"/>
              <a:pPr/>
              <a:t>19.05.2020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DBBC149-0ACE-4845-B796-9DB9628F8F26}" type="slidenum">
              <a:rPr lang="ru-RU" smtClean="0"/>
              <a:pPr/>
              <a:t>‹#›</a:t>
            </a:fld>
            <a:endParaRPr lang="ru-RU"/>
          </a:p>
        </p:txBody>
      </p:sp>
    </p:spTree>
    <p:extLst>
      <p:ext uri="{BB962C8B-B14F-4D97-AF65-F5344CB8AC3E}">
        <p14:creationId xmlns:p14="http://schemas.microsoft.com/office/powerpoint/2010/main" val="1850266463"/>
      </p:ext>
    </p:extLst>
  </p:cSld>
  <p:clrMapOvr>
    <a:masterClrMapping/>
  </p:clrMapOvr>
  <p:transition advClick="0" advTm="1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D3937ED-B510-4CB9-ADAE-99127BE98ABD}" type="datetimeFigureOut">
              <a:rPr lang="ru-RU" smtClean="0"/>
              <a:pPr/>
              <a:t>19.05.2020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BBC149-0ACE-4845-B796-9DB9628F8F26}" type="slidenum">
              <a:rPr lang="ru-RU" smtClean="0"/>
              <a:pPr/>
              <a:t>‹#›</a:t>
            </a:fld>
            <a:endParaRPr lang="ru-RU"/>
          </a:p>
        </p:txBody>
      </p:sp>
    </p:spTree>
    <p:extLst>
      <p:ext uri="{BB962C8B-B14F-4D97-AF65-F5344CB8AC3E}">
        <p14:creationId xmlns:p14="http://schemas.microsoft.com/office/powerpoint/2010/main" val="3978820421"/>
      </p:ext>
    </p:extLst>
  </p:cSld>
  <p:clrMapOvr>
    <a:masterClrMapping/>
  </p:clrMapOvr>
  <p:transition advClick="0" advTm="1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D3937ED-B510-4CB9-ADAE-99127BE98ABD}" type="datetimeFigureOut">
              <a:rPr lang="ru-RU" smtClean="0"/>
              <a:pPr/>
              <a:t>19.05.2020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BBC149-0ACE-4845-B796-9DB9628F8F26}" type="slidenum">
              <a:rPr lang="ru-RU" smtClean="0"/>
              <a:pPr/>
              <a:t>‹#›</a:t>
            </a:fld>
            <a:endParaRPr lang="ru-RU"/>
          </a:p>
        </p:txBody>
      </p:sp>
    </p:spTree>
    <p:extLst>
      <p:ext uri="{BB962C8B-B14F-4D97-AF65-F5344CB8AC3E}">
        <p14:creationId xmlns:p14="http://schemas.microsoft.com/office/powerpoint/2010/main" val="3354237078"/>
      </p:ext>
    </p:extLst>
  </p:cSld>
  <p:clrMapOvr>
    <a:masterClrMapping/>
  </p:clrMapOvr>
  <p:transition advClick="0" advTm="1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937ED-B510-4CB9-ADAE-99127BE98ABD}" type="datetimeFigureOut">
              <a:rPr lang="ru-RU" smtClean="0"/>
              <a:pPr/>
              <a:t>19.05.2020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BC149-0ACE-4845-B796-9DB9628F8F26}" type="slidenum">
              <a:rPr lang="ru-RU" smtClean="0"/>
              <a:pPr/>
              <a:t>‹#›</a:t>
            </a:fld>
            <a:endParaRPr lang="ru-RU"/>
          </a:p>
        </p:txBody>
      </p:sp>
    </p:spTree>
    <p:extLst>
      <p:ext uri="{BB962C8B-B14F-4D97-AF65-F5344CB8AC3E}">
        <p14:creationId xmlns:p14="http://schemas.microsoft.com/office/powerpoint/2010/main" val="1513848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13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file:///C:\Users\&#1044;&#1086;&#1084;&#1072;&#1096;&#1085;&#1080;&#1081;\Desktop\&#1041;&#1086;&#1073;&#1088;&#1086;&#1074;&#1072;%20&#1044;&#1072;&#1088;&#1100;&#1103;%20-%20&#1071;%20&#1093;&#1086;&#1095;&#1091;,&#1095;&#1090;&#1086;&#1073;&#1099;%20&#1085;&#1077;%20&#1073;&#1099;&#1083;&#1086;%20&#1074;&#1086;&#1081;&#1085;&#1099;%20(+)%20V.mp3" TargetMode="Externa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s://s1.stc.all.kpcdn.net/putevoditel/projectid_379258/images/tild3066-6636-4531-b433-326233346161__title.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ln>
            <a:noFill/>
          </a:ln>
        </p:spPr>
      </p:pic>
      <p:sp>
        <p:nvSpPr>
          <p:cNvPr id="2" name="Заголовок 1"/>
          <p:cNvSpPr>
            <a:spLocks noGrp="1"/>
          </p:cNvSpPr>
          <p:nvPr>
            <p:ph type="title"/>
          </p:nvPr>
        </p:nvSpPr>
        <p:spPr>
          <a:xfrm>
            <a:off x="914397" y="335610"/>
            <a:ext cx="5916706" cy="1495425"/>
          </a:xfrm>
        </p:spPr>
        <p:txBody>
          <a:bodyPr>
            <a:noAutofit/>
          </a:bodyPr>
          <a:lstStyle/>
          <a:p>
            <a:pPr algn="ctr"/>
            <a:r>
              <a:rPr lang="ru-RU" sz="3600" b="1" i="1" dirty="0" smtClean="0">
                <a:solidFill>
                  <a:srgbClr val="FF0000"/>
                </a:solidFill>
                <a:latin typeface="Arial Black" pitchFamily="34" charset="0"/>
              </a:rPr>
              <a:t>«Артисты выступавшие во фронтовых бригадах»</a:t>
            </a:r>
            <a:endParaRPr lang="ru-RU" sz="3600" b="1" i="1" dirty="0">
              <a:solidFill>
                <a:srgbClr val="FF0000"/>
              </a:solidFill>
              <a:latin typeface="Arial Black" pitchFamily="34" charset="0"/>
            </a:endParaRPr>
          </a:p>
        </p:txBody>
      </p:sp>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8637" y="4087666"/>
            <a:ext cx="4050196" cy="2770334"/>
          </a:xfrm>
          <a:prstGeom prst="rect">
            <a:avLst/>
          </a:prstGeom>
        </p:spPr>
      </p:pic>
      <p:pic>
        <p:nvPicPr>
          <p:cNvPr id="9" name="Боброва Дарья - Я хочу,чтобы не было войны (+) V.mp3">
            <a:hlinkClick r:id="" action="ppaction://media"/>
          </p:cNvPr>
          <p:cNvPicPr>
            <a:picLocks noRot="1" noChangeAspect="1"/>
          </p:cNvPicPr>
          <p:nvPr>
            <a:audioFile r:link="rId1"/>
          </p:nvPr>
        </p:nvPicPr>
        <p:blipFill>
          <a:blip r:embed="rId7"/>
          <a:stretch>
            <a:fillRect/>
          </a:stretch>
        </p:blipFill>
        <p:spPr>
          <a:xfrm>
            <a:off x="11887200" y="6553200"/>
            <a:ext cx="304800" cy="304800"/>
          </a:xfrm>
          <a:prstGeom prst="rect">
            <a:avLst/>
          </a:prstGeom>
        </p:spPr>
      </p:pic>
      <p:pic>
        <p:nvPicPr>
          <p:cNvPr id="4" name="Я хочу,чтобы не было войны (+) V.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4917141" y="6248400"/>
            <a:ext cx="609600" cy="609600"/>
          </a:xfrm>
          <a:prstGeom prst="rect">
            <a:avLst/>
          </a:prstGeom>
        </p:spPr>
      </p:pic>
    </p:spTree>
    <p:extLst>
      <p:ext uri="{BB962C8B-B14F-4D97-AF65-F5344CB8AC3E}">
        <p14:creationId xmlns:p14="http://schemas.microsoft.com/office/powerpoint/2010/main" val="3649724344"/>
      </p:ext>
    </p:extLst>
  </p:cSld>
  <p:clrMapOvr>
    <a:masterClrMapping/>
  </p:clrMapOvr>
  <p:transition advClick="0" advTm="1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0" fill="hold" display="0">
                  <p:stCondLst>
                    <p:cond delay="indefinite"/>
                  </p:stCondLst>
                  <p:endCondLst>
                    <p:cond evt="onPrev" delay="0">
                      <p:tgtEl>
                        <p:sldTgt/>
                      </p:tgtEl>
                    </p:cond>
                    <p:cond evt="onStopAudio" delay="0">
                      <p:tgtEl>
                        <p:sldTgt/>
                      </p:tgtEl>
                    </p:cond>
                  </p:endCondLst>
                </p:cTn>
                <p:tgtEl>
                  <p:spTgt spid="9"/>
                </p:tgtEl>
              </p:cMediaNode>
            </p:audio>
            <p:audio>
              <p:cMediaNode vol="80000" numSld="999">
                <p:cTn id="11"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4238624" y="365125"/>
            <a:ext cx="7115175" cy="5664200"/>
          </a:xfrm>
        </p:spPr>
        <p:txBody>
          <a:bodyPr>
            <a:normAutofit/>
          </a:bodyPr>
          <a:lstStyle/>
          <a:p>
            <a:r>
              <a:rPr lang="ru-RU" sz="3200" b="1" dirty="0" smtClean="0">
                <a:solidFill>
                  <a:srgbClr val="FF0000"/>
                </a:solidFill>
              </a:rPr>
              <a:t>              Леонид </a:t>
            </a:r>
            <a:r>
              <a:rPr lang="ru-RU" sz="3200" b="1" dirty="0">
                <a:solidFill>
                  <a:srgbClr val="FF0000"/>
                </a:solidFill>
              </a:rPr>
              <a:t>Утесов</a:t>
            </a:r>
            <a:br>
              <a:rPr lang="ru-RU" sz="3200" b="1" dirty="0">
                <a:solidFill>
                  <a:srgbClr val="FF0000"/>
                </a:solidFill>
              </a:rPr>
            </a:br>
            <a:r>
              <a:rPr lang="ru-RU" sz="2000" b="1" dirty="0">
                <a:solidFill>
                  <a:srgbClr val="0070C0"/>
                </a:solidFill>
              </a:rPr>
              <a:t> </a:t>
            </a:r>
            <a:br>
              <a:rPr lang="ru-RU" sz="2000" b="1" dirty="0">
                <a:solidFill>
                  <a:srgbClr val="0070C0"/>
                </a:solidFill>
              </a:rPr>
            </a:br>
            <a:r>
              <a:rPr lang="ru-RU" sz="2000" b="1" dirty="0" smtClean="0">
                <a:solidFill>
                  <a:srgbClr val="0070C0"/>
                </a:solidFill>
              </a:rPr>
              <a:t>    На </a:t>
            </a:r>
            <a:r>
              <a:rPr lang="ru-RU" sz="2000" b="1" dirty="0">
                <a:solidFill>
                  <a:srgbClr val="0070C0"/>
                </a:solidFill>
              </a:rPr>
              <a:t>следующий день после начала войны музыканты оркестра Леонида Утесова отправили заявления о вступлении добровольцами в ряды Красной Армии. Но получили отказ - оркестр </a:t>
            </a:r>
            <a:r>
              <a:rPr lang="ru-RU" sz="2000" b="1" dirty="0" err="1">
                <a:solidFill>
                  <a:srgbClr val="0070C0"/>
                </a:solidFill>
              </a:rPr>
              <a:t>мобилизовывался</a:t>
            </a:r>
            <a:r>
              <a:rPr lang="ru-RU" sz="2000" b="1" dirty="0">
                <a:solidFill>
                  <a:srgbClr val="0070C0"/>
                </a:solidFill>
              </a:rPr>
              <a:t> для обслуживания воинских частей. Что только не предпринимали командиры, чтобы заполучить Утесова в свою часть: его похищали, обманом увозили на самолете - лишь бы бойцы услышали любимых артистов.</a:t>
            </a:r>
            <a:br>
              <a:rPr lang="ru-RU" sz="2000" b="1" dirty="0">
                <a:solidFill>
                  <a:srgbClr val="0070C0"/>
                </a:solidFill>
              </a:rPr>
            </a:br>
            <a:r>
              <a:rPr lang="ru-RU" sz="2000" b="1" dirty="0" smtClean="0">
                <a:solidFill>
                  <a:srgbClr val="0070C0"/>
                </a:solidFill>
              </a:rPr>
              <a:t>    После </a:t>
            </a:r>
            <a:r>
              <a:rPr lang="ru-RU" sz="2000" b="1" dirty="0">
                <a:solidFill>
                  <a:srgbClr val="0070C0"/>
                </a:solidFill>
              </a:rPr>
              <a:t>этого случая пятому гвардейскому истребительному авиаполку были подарены два самолета Ла-5Ф, построенных на средства музыкантов оркестра. Их назвали «Веселые ребята».</a:t>
            </a:r>
            <a:br>
              <a:rPr lang="ru-RU" sz="2000" b="1" dirty="0">
                <a:solidFill>
                  <a:srgbClr val="0070C0"/>
                </a:solidFill>
              </a:rPr>
            </a:br>
            <a:r>
              <a:rPr lang="ru-RU" sz="2000" b="1" dirty="0" smtClean="0">
                <a:solidFill>
                  <a:srgbClr val="0070C0"/>
                </a:solidFill>
              </a:rPr>
              <a:t>    Награжден </a:t>
            </a:r>
            <a:r>
              <a:rPr lang="ru-RU" sz="2000" b="1" dirty="0">
                <a:solidFill>
                  <a:srgbClr val="0070C0"/>
                </a:solidFill>
              </a:rPr>
              <a:t>медалями «За победу над Германией в ВОВ 1941-1945 гг.», «За доблестный труд в ВОВ 1941-1945 гг. ».</a:t>
            </a:r>
            <a:br>
              <a:rPr lang="ru-RU" sz="2000" b="1" dirty="0">
                <a:solidFill>
                  <a:srgbClr val="0070C0"/>
                </a:solidFill>
              </a:rPr>
            </a:br>
            <a:endParaRPr lang="ru-RU" sz="2000" b="1" dirty="0">
              <a:solidFill>
                <a:srgbClr val="0070C0"/>
              </a:solidFill>
            </a:endParaRPr>
          </a:p>
        </p:txBody>
      </p:sp>
      <p:pic>
        <p:nvPicPr>
          <p:cNvPr id="4" name="Рисунок 3" descr="https://s1.stc.all.kpcdn.net/putevoditel/projectid_379258/images/tild6466-3935-4231-a134-336361363539__16.jpg"/>
          <p:cNvPicPr/>
          <p:nvPr/>
        </p:nvPicPr>
        <p:blipFill>
          <a:blip r:embed="rId3">
            <a:extLst>
              <a:ext uri="{28A0092B-C50C-407E-A947-70E740481C1C}">
                <a14:useLocalDpi xmlns:a14="http://schemas.microsoft.com/office/drawing/2010/main" val="0"/>
              </a:ext>
            </a:extLst>
          </a:blip>
          <a:srcRect/>
          <a:stretch>
            <a:fillRect/>
          </a:stretch>
        </p:blipFill>
        <p:spPr bwMode="auto">
          <a:xfrm>
            <a:off x="385763" y="847725"/>
            <a:ext cx="3176588" cy="4667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96048987"/>
      </p:ext>
    </p:extLst>
  </p:cSld>
  <p:clrMapOvr>
    <a:masterClrMapping/>
  </p:clrMapOvr>
  <p:transition advClick="0" advTm="13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3800474" y="477668"/>
            <a:ext cx="7553325" cy="5540375"/>
          </a:xfrm>
        </p:spPr>
        <p:txBody>
          <a:bodyPr>
            <a:normAutofit fontScale="90000"/>
          </a:bodyPr>
          <a:lstStyle/>
          <a:p>
            <a:r>
              <a:rPr lang="ru-RU" sz="2000" b="1" dirty="0" smtClean="0">
                <a:solidFill>
                  <a:srgbClr val="0070C0"/>
                </a:solidFill>
              </a:rPr>
              <a:t>                                 </a:t>
            </a:r>
            <a:r>
              <a:rPr lang="ru-RU" sz="3600" b="1" dirty="0" smtClean="0">
                <a:solidFill>
                  <a:srgbClr val="FF0000"/>
                </a:solidFill>
              </a:rPr>
              <a:t>Александр </a:t>
            </a:r>
            <a:r>
              <a:rPr lang="ru-RU" sz="3600" b="1" dirty="0">
                <a:solidFill>
                  <a:srgbClr val="FF0000"/>
                </a:solidFill>
              </a:rPr>
              <a:t>Граве</a:t>
            </a:r>
            <a:r>
              <a:rPr lang="ru-RU" sz="3200" b="1" dirty="0">
                <a:solidFill>
                  <a:srgbClr val="FF0000"/>
                </a:solidFill>
              </a:rPr>
              <a:t/>
            </a:r>
            <a:br>
              <a:rPr lang="ru-RU" sz="3200" b="1" dirty="0">
                <a:solidFill>
                  <a:srgbClr val="FF0000"/>
                </a:solidFill>
              </a:rPr>
            </a:br>
            <a:r>
              <a:rPr lang="ru-RU" sz="2000" b="1" dirty="0">
                <a:solidFill>
                  <a:srgbClr val="0070C0"/>
                </a:solidFill>
              </a:rPr>
              <a:t> </a:t>
            </a:r>
            <a:br>
              <a:rPr lang="ru-RU" sz="2000" b="1" dirty="0">
                <a:solidFill>
                  <a:srgbClr val="0070C0"/>
                </a:solidFill>
              </a:rPr>
            </a:br>
            <a:r>
              <a:rPr lang="ru-RU" sz="2000" b="1" dirty="0" smtClean="0">
                <a:solidFill>
                  <a:srgbClr val="0070C0"/>
                </a:solidFill>
              </a:rPr>
              <a:t>    </a:t>
            </a:r>
            <a:r>
              <a:rPr lang="ru-RU" sz="2200" b="1" dirty="0" smtClean="0">
                <a:solidFill>
                  <a:srgbClr val="0070C0"/>
                </a:solidFill>
              </a:rPr>
              <a:t>Театральное </a:t>
            </a:r>
            <a:r>
              <a:rPr lang="ru-RU" sz="2200" b="1" dirty="0">
                <a:solidFill>
                  <a:srgbClr val="0070C0"/>
                </a:solidFill>
              </a:rPr>
              <a:t>училище Александр Граве закончил весной 1942 года, его сразу приняли в труппу </a:t>
            </a:r>
            <a:r>
              <a:rPr lang="ru-RU" sz="2200" b="1" dirty="0" err="1">
                <a:solidFill>
                  <a:srgbClr val="0070C0"/>
                </a:solidFill>
              </a:rPr>
              <a:t>Вахтанговского</a:t>
            </a:r>
            <a:r>
              <a:rPr lang="ru-RU" sz="2200" b="1" dirty="0">
                <a:solidFill>
                  <a:srgbClr val="0070C0"/>
                </a:solidFill>
              </a:rPr>
              <a:t> театра, только на знаменитой сцене сыграть ему не удалось - он отправился на передовую. </a:t>
            </a:r>
            <a:br>
              <a:rPr lang="ru-RU" sz="2200" b="1" dirty="0">
                <a:solidFill>
                  <a:srgbClr val="0070C0"/>
                </a:solidFill>
              </a:rPr>
            </a:br>
            <a:r>
              <a:rPr lang="ru-RU" sz="2200" b="1" dirty="0" smtClean="0">
                <a:solidFill>
                  <a:srgbClr val="0070C0"/>
                </a:solidFill>
              </a:rPr>
              <a:t>    Вместе </a:t>
            </a:r>
            <a:r>
              <a:rPr lang="ru-RU" sz="2200" b="1" dirty="0">
                <a:solidFill>
                  <a:srgbClr val="0070C0"/>
                </a:solidFill>
              </a:rPr>
              <a:t>с фронтовым филиалом театра им. Вахтангова, прикрепленного к Первому Украинскому фронту, Александр Граве прошел всю войну. Работал не только актером, но и художником - в полевых условиях сумел придумать и нарисовать декорации для двух спектаклей, ведь театр должен оставаться театром. </a:t>
            </a:r>
            <a:br>
              <a:rPr lang="ru-RU" sz="2200" b="1" dirty="0">
                <a:solidFill>
                  <a:srgbClr val="0070C0"/>
                </a:solidFill>
              </a:rPr>
            </a:br>
            <a:r>
              <a:rPr lang="ru-RU" sz="2200" b="1" dirty="0" smtClean="0">
                <a:solidFill>
                  <a:srgbClr val="0070C0"/>
                </a:solidFill>
              </a:rPr>
              <a:t>    С </a:t>
            </a:r>
            <a:r>
              <a:rPr lang="ru-RU" sz="2200" b="1" dirty="0">
                <a:solidFill>
                  <a:srgbClr val="0070C0"/>
                </a:solidFill>
              </a:rPr>
              <a:t>фронтовым театром он дошел до Берлина, после вернулся на </a:t>
            </a:r>
            <a:r>
              <a:rPr lang="ru-RU" sz="2200" b="1" dirty="0" err="1">
                <a:solidFill>
                  <a:srgbClr val="0070C0"/>
                </a:solidFill>
              </a:rPr>
              <a:t>Вахтанговскую</a:t>
            </a:r>
            <a:r>
              <a:rPr lang="ru-RU" sz="2200" b="1" dirty="0">
                <a:solidFill>
                  <a:srgbClr val="0070C0"/>
                </a:solidFill>
              </a:rPr>
              <a:t> сцену, которой не изменил до конца жизни. А в кино у него особо достоверными получались роли военных.</a:t>
            </a:r>
            <a:br>
              <a:rPr lang="ru-RU" sz="2200" b="1" dirty="0">
                <a:solidFill>
                  <a:srgbClr val="0070C0"/>
                </a:solidFill>
              </a:rPr>
            </a:br>
            <a:r>
              <a:rPr lang="ru-RU" sz="2200" b="1" dirty="0" smtClean="0">
                <a:solidFill>
                  <a:srgbClr val="0070C0"/>
                </a:solidFill>
              </a:rPr>
              <a:t>    Награжден </a:t>
            </a:r>
            <a:r>
              <a:rPr lang="ru-RU" sz="2200" b="1" dirty="0">
                <a:solidFill>
                  <a:srgbClr val="0070C0"/>
                </a:solidFill>
              </a:rPr>
              <a:t>орденами «Красной Звезды», «Отечественной войны» </a:t>
            </a:r>
            <a:r>
              <a:rPr lang="en-US" sz="2200" b="1" dirty="0">
                <a:solidFill>
                  <a:srgbClr val="0070C0"/>
                </a:solidFill>
              </a:rPr>
              <a:t>II </a:t>
            </a:r>
            <a:r>
              <a:rPr lang="ru-RU" sz="2200" b="1" dirty="0">
                <a:solidFill>
                  <a:srgbClr val="0070C0"/>
                </a:solidFill>
              </a:rPr>
              <a:t>степени, медалью «За оборону Москвы»</a:t>
            </a:r>
            <a:br>
              <a:rPr lang="ru-RU" sz="2200" b="1" dirty="0">
                <a:solidFill>
                  <a:srgbClr val="0070C0"/>
                </a:solidFill>
              </a:rPr>
            </a:br>
            <a:endParaRPr lang="ru-RU" sz="2200" b="1" dirty="0">
              <a:solidFill>
                <a:srgbClr val="0070C0"/>
              </a:solidFill>
            </a:endParaRPr>
          </a:p>
        </p:txBody>
      </p:sp>
      <p:pic>
        <p:nvPicPr>
          <p:cNvPr id="4" name="Рисунок 3" descr="https://s1.stc.all.kpcdn.net/putevoditel/projectid_379258/images/tild3339-3065-4964-b465-623338613031__18.jpg"/>
          <p:cNvPicPr/>
          <p:nvPr/>
        </p:nvPicPr>
        <p:blipFill>
          <a:blip r:embed="rId3">
            <a:extLst>
              <a:ext uri="{28A0092B-C50C-407E-A947-70E740481C1C}">
                <a14:useLocalDpi xmlns:a14="http://schemas.microsoft.com/office/drawing/2010/main" val="0"/>
              </a:ext>
            </a:extLst>
          </a:blip>
          <a:srcRect/>
          <a:stretch>
            <a:fillRect/>
          </a:stretch>
        </p:blipFill>
        <p:spPr bwMode="auto">
          <a:xfrm>
            <a:off x="447675" y="1533525"/>
            <a:ext cx="3067050" cy="3938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01275200"/>
      </p:ext>
    </p:extLst>
  </p:cSld>
  <p:clrMapOvr>
    <a:masterClrMapping/>
  </p:clrMapOvr>
  <p:transition advClick="0" advTm="13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4238625" y="365125"/>
            <a:ext cx="7115174" cy="5949950"/>
          </a:xfrm>
        </p:spPr>
        <p:txBody>
          <a:bodyPr>
            <a:normAutofit/>
          </a:bodyPr>
          <a:lstStyle/>
          <a:p>
            <a:r>
              <a:rPr lang="ru-RU" sz="2000" b="1" dirty="0" smtClean="0">
                <a:solidFill>
                  <a:srgbClr val="0070C0"/>
                </a:solidFill>
              </a:rPr>
              <a:t>                       </a:t>
            </a:r>
            <a:r>
              <a:rPr lang="ru-RU" sz="3200" b="1" dirty="0" smtClean="0">
                <a:solidFill>
                  <a:srgbClr val="FF0000"/>
                </a:solidFill>
              </a:rPr>
              <a:t>Михаил </a:t>
            </a:r>
            <a:r>
              <a:rPr lang="ru-RU" sz="3200" b="1" dirty="0" err="1">
                <a:solidFill>
                  <a:srgbClr val="FF0000"/>
                </a:solidFill>
              </a:rPr>
              <a:t>Глузский</a:t>
            </a:r>
            <a:r>
              <a:rPr lang="ru-RU" sz="3200" b="1" dirty="0">
                <a:solidFill>
                  <a:srgbClr val="FF0000"/>
                </a:solidFill>
              </a:rPr>
              <a:t/>
            </a:r>
            <a:br>
              <a:rPr lang="ru-RU" sz="3200" b="1" dirty="0">
                <a:solidFill>
                  <a:srgbClr val="FF0000"/>
                </a:solidFill>
              </a:rPr>
            </a:br>
            <a:r>
              <a:rPr lang="ru-RU" sz="2000" b="1" dirty="0">
                <a:solidFill>
                  <a:srgbClr val="0070C0"/>
                </a:solidFill>
              </a:rPr>
              <a:t> </a:t>
            </a:r>
            <a:br>
              <a:rPr lang="ru-RU" sz="2000" b="1" dirty="0">
                <a:solidFill>
                  <a:srgbClr val="0070C0"/>
                </a:solidFill>
              </a:rPr>
            </a:br>
            <a:r>
              <a:rPr lang="ru-RU" sz="2000" b="1" dirty="0" smtClean="0">
                <a:solidFill>
                  <a:srgbClr val="0070C0"/>
                </a:solidFill>
              </a:rPr>
              <a:t>    Когда </a:t>
            </a:r>
            <a:r>
              <a:rPr lang="ru-RU" sz="2000" b="1" dirty="0">
                <a:solidFill>
                  <a:srgbClr val="0070C0"/>
                </a:solidFill>
              </a:rPr>
              <a:t>Михаил </a:t>
            </a:r>
            <a:r>
              <a:rPr lang="ru-RU" sz="2000" b="1" dirty="0" err="1">
                <a:solidFill>
                  <a:srgbClr val="0070C0"/>
                </a:solidFill>
              </a:rPr>
              <a:t>Глузский</a:t>
            </a:r>
            <a:r>
              <a:rPr lang="ru-RU" sz="2000" b="1" dirty="0">
                <a:solidFill>
                  <a:srgbClr val="0070C0"/>
                </a:solidFill>
              </a:rPr>
              <a:t> услышал, что началась война, он принял решение идти на фронт добровольцем. Его заявление с просьбой направить на передовую учли, но посчитали, что в качестве артиста он принесет больше пользы. Так Михаил </a:t>
            </a:r>
            <a:r>
              <a:rPr lang="ru-RU" sz="2000" b="1" dirty="0" err="1">
                <a:solidFill>
                  <a:srgbClr val="0070C0"/>
                </a:solidFill>
              </a:rPr>
              <a:t>Глузский</a:t>
            </a:r>
            <a:r>
              <a:rPr lang="ru-RU" sz="2000" b="1" dirty="0">
                <a:solidFill>
                  <a:srgbClr val="0070C0"/>
                </a:solidFill>
              </a:rPr>
              <a:t> оказался в составе фронтовой бригады театра Красной Армии. </a:t>
            </a:r>
            <a:r>
              <a:rPr lang="ru-RU" sz="2000" b="1" dirty="0" err="1">
                <a:solidFill>
                  <a:srgbClr val="0070C0"/>
                </a:solidFill>
              </a:rPr>
              <a:t>Глузского</a:t>
            </a:r>
            <a:r>
              <a:rPr lang="ru-RU" sz="2000" b="1" dirty="0">
                <a:solidFill>
                  <a:srgbClr val="0070C0"/>
                </a:solidFill>
              </a:rPr>
              <a:t> солдаты узнавали - накануне войны он сыграл в кинокомедии .</a:t>
            </a:r>
            <a:br>
              <a:rPr lang="ru-RU" sz="2000" b="1" dirty="0">
                <a:solidFill>
                  <a:srgbClr val="0070C0"/>
                </a:solidFill>
              </a:rPr>
            </a:br>
            <a:r>
              <a:rPr lang="ru-RU" sz="2000" b="1" dirty="0" smtClean="0">
                <a:solidFill>
                  <a:srgbClr val="0070C0"/>
                </a:solidFill>
              </a:rPr>
              <a:t>    С </a:t>
            </a:r>
            <a:r>
              <a:rPr lang="ru-RU" sz="2000" b="1" dirty="0">
                <a:solidFill>
                  <a:srgbClr val="0070C0"/>
                </a:solidFill>
              </a:rPr>
              <a:t>войны не вернулись многие артисты, Михаилу </a:t>
            </a:r>
            <a:r>
              <a:rPr lang="ru-RU" sz="2000" b="1" dirty="0" err="1">
                <a:solidFill>
                  <a:srgbClr val="0070C0"/>
                </a:solidFill>
              </a:rPr>
              <a:t>Глузскому</a:t>
            </a:r>
            <a:r>
              <a:rPr lang="ru-RU" sz="2000" b="1" dirty="0">
                <a:solidFill>
                  <a:srgbClr val="0070C0"/>
                </a:solidFill>
              </a:rPr>
              <a:t> повезло - он вернулся живым. А пережитое на передовой помогло ему создать в кино целую галерею военных ролей: от рядового до генерала</a:t>
            </a:r>
            <a:br>
              <a:rPr lang="ru-RU" sz="2000" b="1" dirty="0">
                <a:solidFill>
                  <a:srgbClr val="0070C0"/>
                </a:solidFill>
              </a:rPr>
            </a:br>
            <a:r>
              <a:rPr lang="ru-RU" sz="2000" b="1" dirty="0" smtClean="0">
                <a:solidFill>
                  <a:srgbClr val="0070C0"/>
                </a:solidFill>
              </a:rPr>
              <a:t>    Награжден </a:t>
            </a:r>
            <a:r>
              <a:rPr lang="ru-RU" sz="2000" b="1" dirty="0">
                <a:solidFill>
                  <a:srgbClr val="0070C0"/>
                </a:solidFill>
              </a:rPr>
              <a:t>медалью «За победу над Германией в ВОВ 1941-1945 гг.».</a:t>
            </a:r>
            <a:br>
              <a:rPr lang="ru-RU" sz="2000" b="1" dirty="0">
                <a:solidFill>
                  <a:srgbClr val="0070C0"/>
                </a:solidFill>
              </a:rPr>
            </a:br>
            <a:r>
              <a:rPr lang="ru-RU" sz="2000" b="1" dirty="0">
                <a:solidFill>
                  <a:srgbClr val="0070C0"/>
                </a:solidFill>
              </a:rPr>
              <a:t> </a:t>
            </a:r>
            <a:br>
              <a:rPr lang="ru-RU" sz="2000" b="1" dirty="0">
                <a:solidFill>
                  <a:srgbClr val="0070C0"/>
                </a:solidFill>
              </a:rPr>
            </a:br>
            <a:endParaRPr lang="ru-RU" sz="2000" b="1" dirty="0">
              <a:solidFill>
                <a:srgbClr val="0070C0"/>
              </a:solidFill>
            </a:endParaRPr>
          </a:p>
        </p:txBody>
      </p:sp>
      <p:pic>
        <p:nvPicPr>
          <p:cNvPr id="4" name="Рисунок 3" descr="https://s1.stc.all.kpcdn.net/putevoditel/projectid_379258/images/tild3334-6638-4266-b637-633734323636__24.jpg"/>
          <p:cNvPicPr/>
          <p:nvPr/>
        </p:nvPicPr>
        <p:blipFill>
          <a:blip r:embed="rId3">
            <a:extLst>
              <a:ext uri="{28A0092B-C50C-407E-A947-70E740481C1C}">
                <a14:useLocalDpi xmlns:a14="http://schemas.microsoft.com/office/drawing/2010/main" val="0"/>
              </a:ext>
            </a:extLst>
          </a:blip>
          <a:srcRect/>
          <a:stretch>
            <a:fillRect/>
          </a:stretch>
        </p:blipFill>
        <p:spPr bwMode="auto">
          <a:xfrm>
            <a:off x="452438" y="1247775"/>
            <a:ext cx="3252788" cy="4500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8361801"/>
      </p:ext>
    </p:extLst>
  </p:cSld>
  <p:clrMapOvr>
    <a:masterClrMapping/>
  </p:clrMapOvr>
  <p:transition advClick="0" advTm="13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4533900" y="365125"/>
            <a:ext cx="6819900" cy="5635625"/>
          </a:xfrm>
        </p:spPr>
        <p:txBody>
          <a:bodyPr>
            <a:normAutofit/>
          </a:bodyPr>
          <a:lstStyle/>
          <a:p>
            <a:r>
              <a:rPr lang="ru-RU" sz="3200" dirty="0" smtClean="0">
                <a:solidFill>
                  <a:srgbClr val="FF0000"/>
                </a:solidFill>
                <a:latin typeface="+mn-lt"/>
              </a:rPr>
              <a:t>                 </a:t>
            </a:r>
            <a:r>
              <a:rPr lang="ru-RU" sz="3200" b="1" dirty="0" smtClean="0">
                <a:solidFill>
                  <a:srgbClr val="FF0000"/>
                </a:solidFill>
                <a:latin typeface="+mn-lt"/>
              </a:rPr>
              <a:t>Игорь </a:t>
            </a:r>
            <a:r>
              <a:rPr lang="ru-RU" sz="3200" b="1" dirty="0">
                <a:solidFill>
                  <a:srgbClr val="FF0000"/>
                </a:solidFill>
                <a:latin typeface="+mn-lt"/>
              </a:rPr>
              <a:t>Ильинский</a:t>
            </a:r>
            <a:r>
              <a:rPr lang="ru-RU" sz="3200" dirty="0">
                <a:solidFill>
                  <a:srgbClr val="FF0000"/>
                </a:solidFill>
                <a:latin typeface="+mn-lt"/>
              </a:rPr>
              <a:t>  </a:t>
            </a:r>
            <a:br>
              <a:rPr lang="ru-RU" sz="3200" dirty="0">
                <a:solidFill>
                  <a:srgbClr val="FF0000"/>
                </a:solidFill>
                <a:latin typeface="+mn-lt"/>
              </a:rPr>
            </a:br>
            <a:r>
              <a:rPr lang="ru-RU" sz="2000" dirty="0">
                <a:solidFill>
                  <a:srgbClr val="0070C0"/>
                </a:solidFill>
                <a:latin typeface="+mn-lt"/>
              </a:rPr>
              <a:t> </a:t>
            </a:r>
            <a:br>
              <a:rPr lang="ru-RU" sz="2000" dirty="0">
                <a:solidFill>
                  <a:srgbClr val="0070C0"/>
                </a:solidFill>
                <a:latin typeface="+mn-lt"/>
              </a:rPr>
            </a:br>
            <a:r>
              <a:rPr lang="ru-RU" sz="2000" dirty="0" smtClean="0">
                <a:solidFill>
                  <a:srgbClr val="0070C0"/>
                </a:solidFill>
                <a:latin typeface="+mn-lt"/>
              </a:rPr>
              <a:t>    </a:t>
            </a:r>
            <a:r>
              <a:rPr lang="ru-RU" sz="2000" b="1" dirty="0" smtClean="0">
                <a:solidFill>
                  <a:srgbClr val="0070C0"/>
                </a:solidFill>
              </a:rPr>
              <a:t>Уже </a:t>
            </a:r>
            <a:r>
              <a:rPr lang="ru-RU" sz="2000" b="1" dirty="0">
                <a:solidFill>
                  <a:srgbClr val="0070C0"/>
                </a:solidFill>
              </a:rPr>
              <a:t>популярный актер Игорь Ильинский вместе с Малым театром, где он служил, был отправлен в эвакуацию в Челябинск. Но долго в тылу не рассиживался  - вместе с бригадой актеров театра отправился на передовую в составе фронтовой бригады. </a:t>
            </a:r>
            <a:r>
              <a:rPr lang="ru-RU" sz="2000" b="1" dirty="0" smtClean="0">
                <a:solidFill>
                  <a:srgbClr val="0070C0"/>
                </a:solidFill>
              </a:rPr>
              <a:t>   Бойцы </a:t>
            </a:r>
            <a:r>
              <a:rPr lang="ru-RU" sz="2000" b="1" dirty="0">
                <a:solidFill>
                  <a:srgbClr val="0070C0"/>
                </a:solidFill>
              </a:rPr>
              <a:t>обожали выступления Ильинского, называли актера своим любимцем.</a:t>
            </a:r>
            <a:br>
              <a:rPr lang="ru-RU" sz="2000" b="1" dirty="0">
                <a:solidFill>
                  <a:srgbClr val="0070C0"/>
                </a:solidFill>
              </a:rPr>
            </a:br>
            <a:r>
              <a:rPr lang="ru-RU" sz="2000" b="1" dirty="0" smtClean="0">
                <a:solidFill>
                  <a:srgbClr val="0070C0"/>
                </a:solidFill>
              </a:rPr>
              <a:t>    Мирный </a:t>
            </a:r>
            <a:r>
              <a:rPr lang="ru-RU" sz="2000" b="1" dirty="0">
                <a:solidFill>
                  <a:srgbClr val="0070C0"/>
                </a:solidFill>
              </a:rPr>
              <a:t>человек, он с большим трудом привыкал к ужасам военной жизни: его пугала не столько опасность, сколько обыденность гибели людей. Бойцы хотели смеяться и Ильинский старался изо всех сил. </a:t>
            </a:r>
            <a:br>
              <a:rPr lang="ru-RU" sz="2000" b="1" dirty="0">
                <a:solidFill>
                  <a:srgbClr val="0070C0"/>
                </a:solidFill>
              </a:rPr>
            </a:br>
            <a:r>
              <a:rPr lang="ru-RU" sz="2000" b="1" dirty="0" smtClean="0">
                <a:solidFill>
                  <a:srgbClr val="0070C0"/>
                </a:solidFill>
              </a:rPr>
              <a:t>    Награжден </a:t>
            </a:r>
            <a:r>
              <a:rPr lang="ru-RU" sz="2000" b="1" dirty="0">
                <a:solidFill>
                  <a:srgbClr val="0070C0"/>
                </a:solidFill>
              </a:rPr>
              <a:t>медалью «За доблестный труд в ВОВ 1941-1945 гг.».</a:t>
            </a:r>
            <a:r>
              <a:rPr lang="ru-RU" sz="2000" b="1" dirty="0">
                <a:solidFill>
                  <a:srgbClr val="0070C0"/>
                </a:solidFill>
                <a:latin typeface="+mn-lt"/>
              </a:rPr>
              <a:t/>
            </a:r>
            <a:br>
              <a:rPr lang="ru-RU" sz="2000" b="1" dirty="0">
                <a:solidFill>
                  <a:srgbClr val="0070C0"/>
                </a:solidFill>
                <a:latin typeface="+mn-lt"/>
              </a:rPr>
            </a:br>
            <a:endParaRPr lang="ru-RU" sz="2000" b="1" dirty="0">
              <a:solidFill>
                <a:srgbClr val="0070C0"/>
              </a:solidFill>
              <a:latin typeface="+mn-lt"/>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8" y="758825"/>
            <a:ext cx="3426907" cy="4848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4757881"/>
      </p:ext>
    </p:extLst>
  </p:cSld>
  <p:clrMapOvr>
    <a:masterClrMapping/>
  </p:clrMapOvr>
  <p:transition advClick="0" advTm="13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5238749" y="457199"/>
            <a:ext cx="6362701" cy="5915025"/>
          </a:xfrm>
        </p:spPr>
        <p:txBody>
          <a:bodyPr>
            <a:normAutofit/>
          </a:bodyPr>
          <a:lstStyle/>
          <a:p>
            <a:r>
              <a:rPr lang="ru-RU" sz="2000" b="1" dirty="0" smtClean="0">
                <a:solidFill>
                  <a:srgbClr val="0070C0"/>
                </a:solidFill>
              </a:rPr>
              <a:t>            </a:t>
            </a:r>
            <a:r>
              <a:rPr lang="ru-RU" sz="3200" b="1" dirty="0" smtClean="0">
                <a:solidFill>
                  <a:srgbClr val="FF0000"/>
                </a:solidFill>
              </a:rPr>
              <a:t>Иван Козловский </a:t>
            </a:r>
            <a:br>
              <a:rPr lang="ru-RU" sz="3200" b="1" dirty="0" smtClean="0">
                <a:solidFill>
                  <a:srgbClr val="FF0000"/>
                </a:solidFill>
              </a:rPr>
            </a:br>
            <a:r>
              <a:rPr lang="ru-RU" sz="2000" b="1" dirty="0" smtClean="0">
                <a:solidFill>
                  <a:srgbClr val="0070C0"/>
                </a:solidFill>
              </a:rPr>
              <a:t/>
            </a:r>
            <a:br>
              <a:rPr lang="ru-RU" sz="2000" b="1" dirty="0" smtClean="0">
                <a:solidFill>
                  <a:srgbClr val="0070C0"/>
                </a:solidFill>
              </a:rPr>
            </a:br>
            <a:r>
              <a:rPr lang="ru-RU" sz="2000" b="1" dirty="0">
                <a:solidFill>
                  <a:srgbClr val="0070C0"/>
                </a:solidFill>
              </a:rPr>
              <a:t/>
            </a:r>
            <a:br>
              <a:rPr lang="ru-RU" sz="2000" b="1" dirty="0">
                <a:solidFill>
                  <a:srgbClr val="0070C0"/>
                </a:solidFill>
              </a:rPr>
            </a:br>
            <a:r>
              <a:rPr lang="ru-RU" sz="2000" b="1" dirty="0" smtClean="0">
                <a:solidFill>
                  <a:srgbClr val="0070C0"/>
                </a:solidFill>
              </a:rPr>
              <a:t>    Большой </a:t>
            </a:r>
            <a:r>
              <a:rPr lang="ru-RU" sz="2000" b="1" dirty="0">
                <a:solidFill>
                  <a:srgbClr val="0070C0"/>
                </a:solidFill>
              </a:rPr>
              <a:t>театр, в котором пел неподражаемый тенор, с началом Великой Отечественной был эвакуирован в Куйбышев (Самару), но Иван Козловский не стал отсиживаться в тылу. Певец стал участником фронтовой бригады, с которой объездил почти все фронты. </a:t>
            </a:r>
            <a:br>
              <a:rPr lang="ru-RU" sz="2000" b="1" dirty="0">
                <a:solidFill>
                  <a:srgbClr val="0070C0"/>
                </a:solidFill>
              </a:rPr>
            </a:br>
            <a:r>
              <a:rPr lang="ru-RU" sz="2000" b="1" dirty="0" smtClean="0">
                <a:solidFill>
                  <a:srgbClr val="0070C0"/>
                </a:solidFill>
              </a:rPr>
              <a:t>    Более </a:t>
            </a:r>
            <a:r>
              <a:rPr lang="ru-RU" sz="2000" b="1" dirty="0">
                <a:solidFill>
                  <a:srgbClr val="0070C0"/>
                </a:solidFill>
              </a:rPr>
              <a:t>тысячи концертов дал знаменитый тенор для бойцов, никогда не отказывался от выступления, даже если была реальная опасность погибнуть или попасть в плен. </a:t>
            </a:r>
            <a:br>
              <a:rPr lang="ru-RU" sz="2000" b="1" dirty="0">
                <a:solidFill>
                  <a:srgbClr val="0070C0"/>
                </a:solidFill>
              </a:rPr>
            </a:br>
            <a:r>
              <a:rPr lang="ru-RU" sz="2000" b="1" dirty="0" smtClean="0">
                <a:solidFill>
                  <a:srgbClr val="0070C0"/>
                </a:solidFill>
              </a:rPr>
              <a:t>    Награжден </a:t>
            </a:r>
            <a:r>
              <a:rPr lang="ru-RU" sz="2000" b="1" dirty="0">
                <a:solidFill>
                  <a:srgbClr val="0070C0"/>
                </a:solidFill>
              </a:rPr>
              <a:t>медалью «За доблестный труд в ВОВ 1941-1945 гг.».</a:t>
            </a:r>
            <a:br>
              <a:rPr lang="ru-RU" sz="2000" b="1" dirty="0">
                <a:solidFill>
                  <a:srgbClr val="0070C0"/>
                </a:solidFill>
              </a:rPr>
            </a:br>
            <a:r>
              <a:rPr lang="ru-RU" sz="2000" b="1" dirty="0">
                <a:solidFill>
                  <a:srgbClr val="0070C0"/>
                </a:solidFill>
              </a:rPr>
              <a:t> </a:t>
            </a:r>
            <a:br>
              <a:rPr lang="ru-RU" sz="2000" b="1" dirty="0">
                <a:solidFill>
                  <a:srgbClr val="0070C0"/>
                </a:solidFill>
              </a:rPr>
            </a:br>
            <a:endParaRPr lang="ru-RU" sz="2000" b="1" dirty="0">
              <a:solidFill>
                <a:srgbClr val="0070C0"/>
              </a:solidFill>
            </a:endParaRPr>
          </a:p>
        </p:txBody>
      </p:sp>
      <p:pic>
        <p:nvPicPr>
          <p:cNvPr id="4" name="Рисунок 3" descr="https://s1.stc.all.kpcdn.net/putevoditel/projectid_379258/images/tild6431-3439-4463-b635-313233636266__17.jpg"/>
          <p:cNvPicPr/>
          <p:nvPr/>
        </p:nvPicPr>
        <p:blipFill>
          <a:blip r:embed="rId3">
            <a:extLst>
              <a:ext uri="{28A0092B-C50C-407E-A947-70E740481C1C}">
                <a14:useLocalDpi xmlns:a14="http://schemas.microsoft.com/office/drawing/2010/main" val="0"/>
              </a:ext>
            </a:extLst>
          </a:blip>
          <a:srcRect/>
          <a:stretch>
            <a:fillRect/>
          </a:stretch>
        </p:blipFill>
        <p:spPr bwMode="auto">
          <a:xfrm>
            <a:off x="380682" y="1720850"/>
            <a:ext cx="4543743" cy="3308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5289257"/>
      </p:ext>
    </p:extLst>
  </p:cSld>
  <p:clrMapOvr>
    <a:masterClrMapping/>
  </p:clrMapOvr>
  <p:transition advClick="0" advTm="13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233083" y="3834466"/>
            <a:ext cx="11725835" cy="2472200"/>
          </a:xfrm>
        </p:spPr>
        <p:txBody>
          <a:bodyPr>
            <a:normAutofit/>
          </a:bodyPr>
          <a:lstStyle/>
          <a:p>
            <a:pPr algn="ctr"/>
            <a:r>
              <a:rPr lang="ru-RU" sz="4000" b="1" dirty="0" smtClean="0">
                <a:solidFill>
                  <a:srgbClr val="FF0000"/>
                </a:solidFill>
              </a:rPr>
              <a:t> </a:t>
            </a:r>
            <a:r>
              <a:rPr lang="ru-RU" sz="4000" b="1" dirty="0" smtClean="0">
                <a:solidFill>
                  <a:srgbClr val="FF0000"/>
                </a:solidFill>
                <a:effectLst>
                  <a:outerShdw blurRad="38100" dist="38100" dir="2700000" algn="tl">
                    <a:srgbClr val="000000">
                      <a:alpha val="43137"/>
                    </a:srgbClr>
                  </a:outerShdw>
                </a:effectLst>
              </a:rPr>
              <a:t>Все эти артисты поднимали боевой дух</a:t>
            </a:r>
            <a:br>
              <a:rPr lang="ru-RU" sz="4000" b="1" dirty="0" smtClean="0">
                <a:solidFill>
                  <a:srgbClr val="FF0000"/>
                </a:solidFill>
                <a:effectLst>
                  <a:outerShdw blurRad="38100" dist="38100" dir="2700000" algn="tl">
                    <a:srgbClr val="000000">
                      <a:alpha val="43137"/>
                    </a:srgbClr>
                  </a:outerShdw>
                </a:effectLst>
              </a:rPr>
            </a:br>
            <a:r>
              <a:rPr lang="ru-RU" sz="4000" b="1" dirty="0" smtClean="0">
                <a:solidFill>
                  <a:srgbClr val="FF0000"/>
                </a:solidFill>
                <a:effectLst>
                  <a:outerShdw blurRad="38100" dist="38100" dir="2700000" algn="tl">
                    <a:srgbClr val="000000">
                      <a:alpha val="43137"/>
                    </a:srgbClr>
                  </a:outerShdw>
                </a:effectLst>
              </a:rPr>
              <a:t>солдат на полях сражений</a:t>
            </a:r>
            <a:br>
              <a:rPr lang="ru-RU" sz="4000" b="1" dirty="0" smtClean="0">
                <a:solidFill>
                  <a:srgbClr val="FF0000"/>
                </a:solidFill>
                <a:effectLst>
                  <a:outerShdw blurRad="38100" dist="38100" dir="2700000" algn="tl">
                    <a:srgbClr val="000000">
                      <a:alpha val="43137"/>
                    </a:srgbClr>
                  </a:outerShdw>
                </a:effectLst>
              </a:rPr>
            </a:br>
            <a:r>
              <a:rPr lang="ru-RU" sz="4000" b="1" dirty="0" smtClean="0">
                <a:solidFill>
                  <a:srgbClr val="FF0000"/>
                </a:solidFill>
                <a:effectLst>
                  <a:outerShdw blurRad="38100" dist="38100" dir="2700000" algn="tl">
                    <a:srgbClr val="000000">
                      <a:alpha val="43137"/>
                    </a:srgbClr>
                  </a:outerShdw>
                </a:effectLst>
              </a:rPr>
              <a:t>Великой Отечественной войны.</a:t>
            </a:r>
            <a:endParaRPr lang="ru-RU" sz="4000" b="1" dirty="0">
              <a:solidFill>
                <a:srgbClr val="FF0000"/>
              </a:solidFill>
              <a:effectLst>
                <a:outerShdw blurRad="38100" dist="38100" dir="2700000" algn="tl">
                  <a:srgbClr val="000000">
                    <a:alpha val="43137"/>
                  </a:srgbClr>
                </a:outerShdw>
              </a:effectLst>
            </a:endParaRPr>
          </a:p>
        </p:txBody>
      </p:sp>
      <p:pic>
        <p:nvPicPr>
          <p:cNvPr id="4" name="Picture 2" descr="D:\рисунки ВОВ\символы 75 лет\VO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966" y="198186"/>
            <a:ext cx="9289032" cy="388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836966"/>
      </p:ext>
    </p:extLst>
  </p:cSld>
  <p:clrMapOvr>
    <a:masterClrMapping/>
  </p:clrMapOvr>
  <p:transition advClick="0" advTm="13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Рисунок 5" descr="Боброва Дарья Окна_Победы.jpg"/>
          <p:cNvPicPr>
            <a:picLocks noChangeAspect="1"/>
          </p:cNvPicPr>
          <p:nvPr/>
        </p:nvPicPr>
        <p:blipFill>
          <a:blip r:embed="rId3" cstate="print"/>
          <a:stretch>
            <a:fillRect/>
          </a:stretch>
        </p:blipFill>
        <p:spPr>
          <a:xfrm>
            <a:off x="169903" y="190201"/>
            <a:ext cx="9024340" cy="5789380"/>
          </a:xfrm>
          <a:prstGeom prst="rect">
            <a:avLst/>
          </a:prstGeom>
        </p:spPr>
      </p:pic>
      <p:sp>
        <p:nvSpPr>
          <p:cNvPr id="7" name="Заголовок 1"/>
          <p:cNvSpPr>
            <a:spLocks noGrp="1"/>
          </p:cNvSpPr>
          <p:nvPr>
            <p:ph type="title"/>
          </p:nvPr>
        </p:nvSpPr>
        <p:spPr>
          <a:xfrm>
            <a:off x="9130554" y="997135"/>
            <a:ext cx="3061446" cy="4032062"/>
          </a:xfrm>
        </p:spPr>
        <p:txBody>
          <a:bodyPr>
            <a:normAutofit/>
          </a:bodyPr>
          <a:lstStyle/>
          <a:p>
            <a:r>
              <a:rPr lang="ru-RU" sz="3600" b="1" dirty="0" smtClean="0">
                <a:solidFill>
                  <a:schemeClr val="accent5">
                    <a:lumMod val="75000"/>
                  </a:schemeClr>
                </a:solidFill>
                <a:effectLst>
                  <a:outerShdw blurRad="38100" dist="38100" dir="2700000" algn="tl">
                    <a:srgbClr val="000000">
                      <a:alpha val="43137"/>
                    </a:srgbClr>
                  </a:outerShdw>
                </a:effectLst>
              </a:rPr>
              <a:t> </a:t>
            </a:r>
            <a:r>
              <a:rPr lang="ru-RU" sz="2400" b="1" dirty="0" smtClean="0">
                <a:solidFill>
                  <a:schemeClr val="accent5">
                    <a:lumMod val="75000"/>
                  </a:schemeClr>
                </a:solidFill>
                <a:effectLst>
                  <a:outerShdw blurRad="38100" dist="38100" dir="2700000" algn="tl">
                    <a:srgbClr val="000000">
                      <a:alpha val="43137"/>
                    </a:srgbClr>
                  </a:outerShdw>
                </a:effectLst>
              </a:rPr>
              <a:t>Составила и        </a:t>
            </a:r>
            <a:br>
              <a:rPr lang="ru-RU" sz="2400" b="1" dirty="0" smtClean="0">
                <a:solidFill>
                  <a:schemeClr val="accent5">
                    <a:lumMod val="75000"/>
                  </a:schemeClr>
                </a:solidFill>
                <a:effectLst>
                  <a:outerShdw blurRad="38100" dist="38100" dir="2700000" algn="tl">
                    <a:srgbClr val="000000">
                      <a:alpha val="43137"/>
                    </a:srgbClr>
                  </a:outerShdw>
                </a:effectLst>
              </a:rPr>
            </a:br>
            <a:r>
              <a:rPr lang="ru-RU" sz="2400" b="1" dirty="0" smtClean="0">
                <a:solidFill>
                  <a:schemeClr val="accent5">
                    <a:lumMod val="75000"/>
                  </a:schemeClr>
                </a:solidFill>
                <a:effectLst>
                  <a:outerShdw blurRad="38100" dist="38100" dir="2700000" algn="tl">
                    <a:srgbClr val="000000">
                      <a:alpha val="43137"/>
                    </a:srgbClr>
                  </a:outerShdw>
                </a:effectLst>
              </a:rPr>
              <a:t>                озвучила:</a:t>
            </a:r>
            <a:r>
              <a:rPr lang="ru-RU" sz="2000" b="1" dirty="0" smtClean="0">
                <a:solidFill>
                  <a:schemeClr val="accent5">
                    <a:lumMod val="75000"/>
                  </a:schemeClr>
                </a:solidFill>
                <a:effectLst>
                  <a:outerShdw blurRad="38100" dist="38100" dir="2700000" algn="tl">
                    <a:srgbClr val="000000">
                      <a:alpha val="43137"/>
                    </a:srgbClr>
                  </a:outerShdw>
                </a:effectLst>
              </a:rPr>
              <a:t/>
            </a:r>
            <a:br>
              <a:rPr lang="ru-RU" sz="2000" b="1" dirty="0" smtClean="0">
                <a:solidFill>
                  <a:schemeClr val="accent5">
                    <a:lumMod val="75000"/>
                  </a:schemeClr>
                </a:solidFill>
                <a:effectLst>
                  <a:outerShdw blurRad="38100" dist="38100" dir="2700000" algn="tl">
                    <a:srgbClr val="000000">
                      <a:alpha val="43137"/>
                    </a:srgbClr>
                  </a:outerShdw>
                </a:effectLst>
              </a:rPr>
            </a:br>
            <a:r>
              <a:rPr lang="ru-RU" sz="2000" b="1" dirty="0" smtClean="0">
                <a:solidFill>
                  <a:schemeClr val="accent5">
                    <a:lumMod val="75000"/>
                  </a:schemeClr>
                </a:solidFill>
                <a:effectLst>
                  <a:outerShdw blurRad="38100" dist="38100" dir="2700000" algn="tl">
                    <a:srgbClr val="000000">
                      <a:alpha val="43137"/>
                    </a:srgbClr>
                  </a:outerShdw>
                </a:effectLst>
              </a:rPr>
              <a:t/>
            </a:r>
            <a:br>
              <a:rPr lang="ru-RU" sz="2000" b="1" dirty="0" smtClean="0">
                <a:solidFill>
                  <a:schemeClr val="accent5">
                    <a:lumMod val="75000"/>
                  </a:schemeClr>
                </a:solidFill>
                <a:effectLst>
                  <a:outerShdw blurRad="38100" dist="38100" dir="2700000" algn="tl">
                    <a:srgbClr val="000000">
                      <a:alpha val="43137"/>
                    </a:srgbClr>
                  </a:outerShdw>
                </a:effectLst>
              </a:rPr>
            </a:br>
            <a:r>
              <a:rPr lang="ru-RU" sz="2000" b="1" dirty="0" smtClean="0">
                <a:solidFill>
                  <a:schemeClr val="accent5">
                    <a:lumMod val="75000"/>
                  </a:schemeClr>
                </a:solidFill>
                <a:effectLst>
                  <a:outerShdw blurRad="38100" dist="38100" dir="2700000" algn="tl">
                    <a:srgbClr val="000000">
                      <a:alpha val="43137"/>
                    </a:srgbClr>
                  </a:outerShdw>
                </a:effectLst>
              </a:rPr>
              <a:t>   ученица вокального         </a:t>
            </a:r>
            <a:br>
              <a:rPr lang="ru-RU" sz="2000" b="1" dirty="0" smtClean="0">
                <a:solidFill>
                  <a:schemeClr val="accent5">
                    <a:lumMod val="75000"/>
                  </a:schemeClr>
                </a:solidFill>
                <a:effectLst>
                  <a:outerShdw blurRad="38100" dist="38100" dir="2700000" algn="tl">
                    <a:srgbClr val="000000">
                      <a:alpha val="43137"/>
                    </a:srgbClr>
                  </a:outerShdw>
                </a:effectLst>
              </a:rPr>
            </a:br>
            <a:r>
              <a:rPr lang="ru-RU" sz="2000" b="1" dirty="0" smtClean="0">
                <a:solidFill>
                  <a:schemeClr val="accent5">
                    <a:lumMod val="75000"/>
                  </a:schemeClr>
                </a:solidFill>
                <a:effectLst>
                  <a:outerShdw blurRad="38100" dist="38100" dir="2700000" algn="tl">
                    <a:srgbClr val="000000">
                      <a:alpha val="43137"/>
                    </a:srgbClr>
                  </a:outerShdw>
                </a:effectLst>
              </a:rPr>
              <a:t>       отделения 4(4) </a:t>
            </a:r>
            <a:br>
              <a:rPr lang="ru-RU" sz="2000" b="1" dirty="0" smtClean="0">
                <a:solidFill>
                  <a:schemeClr val="accent5">
                    <a:lumMod val="75000"/>
                  </a:schemeClr>
                </a:solidFill>
                <a:effectLst>
                  <a:outerShdw blurRad="38100" dist="38100" dir="2700000" algn="tl">
                    <a:srgbClr val="000000">
                      <a:alpha val="43137"/>
                    </a:srgbClr>
                  </a:outerShdw>
                </a:effectLst>
              </a:rPr>
            </a:br>
            <a:r>
              <a:rPr lang="ru-RU" sz="2000" b="1" dirty="0" smtClean="0">
                <a:solidFill>
                  <a:schemeClr val="accent5">
                    <a:lumMod val="75000"/>
                  </a:schemeClr>
                </a:solidFill>
                <a:effectLst>
                  <a:outerShdw blurRad="38100" dist="38100" dir="2700000" algn="tl">
                    <a:srgbClr val="000000">
                      <a:alpha val="43137"/>
                    </a:srgbClr>
                  </a:outerShdw>
                </a:effectLst>
              </a:rPr>
              <a:t> МБУДО «Зареченская    </a:t>
            </a:r>
            <a:br>
              <a:rPr lang="ru-RU" sz="2000" b="1" dirty="0" smtClean="0">
                <a:solidFill>
                  <a:schemeClr val="accent5">
                    <a:lumMod val="75000"/>
                  </a:schemeClr>
                </a:solidFill>
                <a:effectLst>
                  <a:outerShdw blurRad="38100" dist="38100" dir="2700000" algn="tl">
                    <a:srgbClr val="000000">
                      <a:alpha val="43137"/>
                    </a:srgbClr>
                  </a:outerShdw>
                </a:effectLst>
              </a:rPr>
            </a:br>
            <a:r>
              <a:rPr lang="ru-RU" sz="2000" b="1" dirty="0" smtClean="0">
                <a:solidFill>
                  <a:schemeClr val="accent5">
                    <a:lumMod val="75000"/>
                  </a:schemeClr>
                </a:solidFill>
                <a:effectLst>
                  <a:outerShdw blurRad="38100" dist="38100" dir="2700000" algn="tl">
                    <a:srgbClr val="000000">
                      <a:alpha val="43137"/>
                    </a:srgbClr>
                  </a:outerShdw>
                </a:effectLst>
              </a:rPr>
              <a:t>        детская школа   </a:t>
            </a:r>
            <a:br>
              <a:rPr lang="ru-RU" sz="2000" b="1" dirty="0" smtClean="0">
                <a:solidFill>
                  <a:schemeClr val="accent5">
                    <a:lumMod val="75000"/>
                  </a:schemeClr>
                </a:solidFill>
                <a:effectLst>
                  <a:outerShdw blurRad="38100" dist="38100" dir="2700000" algn="tl">
                    <a:srgbClr val="000000">
                      <a:alpha val="43137"/>
                    </a:srgbClr>
                  </a:outerShdw>
                </a:effectLst>
              </a:rPr>
            </a:br>
            <a:r>
              <a:rPr lang="ru-RU" sz="2000" b="1" dirty="0" smtClean="0">
                <a:solidFill>
                  <a:schemeClr val="accent5">
                    <a:lumMod val="75000"/>
                  </a:schemeClr>
                </a:solidFill>
                <a:effectLst>
                  <a:outerShdw blurRad="38100" dist="38100" dir="2700000" algn="tl">
                    <a:srgbClr val="000000">
                      <a:alpha val="43137"/>
                    </a:srgbClr>
                  </a:outerShdw>
                </a:effectLst>
              </a:rPr>
              <a:t>       искусств» г.Тула </a:t>
            </a:r>
            <a:br>
              <a:rPr lang="ru-RU" sz="2000" b="1" dirty="0" smtClean="0">
                <a:solidFill>
                  <a:schemeClr val="accent5">
                    <a:lumMod val="75000"/>
                  </a:schemeClr>
                </a:solidFill>
                <a:effectLst>
                  <a:outerShdw blurRad="38100" dist="38100" dir="2700000" algn="tl">
                    <a:srgbClr val="000000">
                      <a:alpha val="43137"/>
                    </a:srgbClr>
                  </a:outerShdw>
                </a:effectLst>
              </a:rPr>
            </a:br>
            <a:r>
              <a:rPr lang="ru-RU" sz="2000" b="1" dirty="0" smtClean="0">
                <a:solidFill>
                  <a:schemeClr val="accent5">
                    <a:lumMod val="75000"/>
                  </a:schemeClr>
                </a:solidFill>
                <a:effectLst>
                  <a:outerShdw blurRad="38100" dist="38100" dir="2700000" algn="tl">
                    <a:srgbClr val="000000">
                      <a:alpha val="43137"/>
                    </a:srgbClr>
                  </a:outerShdw>
                </a:effectLst>
              </a:rPr>
              <a:t/>
            </a:r>
            <a:br>
              <a:rPr lang="ru-RU" sz="2000" b="1" dirty="0" smtClean="0">
                <a:solidFill>
                  <a:schemeClr val="accent5">
                    <a:lumMod val="75000"/>
                  </a:schemeClr>
                </a:solidFill>
                <a:effectLst>
                  <a:outerShdw blurRad="38100" dist="38100" dir="2700000" algn="tl">
                    <a:srgbClr val="000000">
                      <a:alpha val="43137"/>
                    </a:srgbClr>
                  </a:outerShdw>
                </a:effectLst>
              </a:rPr>
            </a:br>
            <a:r>
              <a:rPr lang="ru-RU" sz="2800" b="1" i="1" dirty="0" smtClean="0">
                <a:solidFill>
                  <a:schemeClr val="accent5">
                    <a:lumMod val="75000"/>
                  </a:schemeClr>
                </a:solidFill>
                <a:effectLst>
                  <a:outerShdw blurRad="38100" dist="38100" dir="2700000" algn="tl">
                    <a:srgbClr val="000000">
                      <a:alpha val="43137"/>
                    </a:srgbClr>
                  </a:outerShdw>
                </a:effectLst>
              </a:rPr>
              <a:t>БОБРОВА        </a:t>
            </a:r>
            <a:br>
              <a:rPr lang="ru-RU" sz="2800" b="1" i="1" dirty="0" smtClean="0">
                <a:solidFill>
                  <a:schemeClr val="accent5">
                    <a:lumMod val="75000"/>
                  </a:schemeClr>
                </a:solidFill>
                <a:effectLst>
                  <a:outerShdw blurRad="38100" dist="38100" dir="2700000" algn="tl">
                    <a:srgbClr val="000000">
                      <a:alpha val="43137"/>
                    </a:srgbClr>
                  </a:outerShdw>
                </a:effectLst>
              </a:rPr>
            </a:br>
            <a:r>
              <a:rPr lang="ru-RU" sz="2800" b="1" i="1" dirty="0" smtClean="0">
                <a:solidFill>
                  <a:schemeClr val="accent5">
                    <a:lumMod val="75000"/>
                  </a:schemeClr>
                </a:solidFill>
                <a:effectLst>
                  <a:outerShdw blurRad="38100" dist="38100" dir="2700000" algn="tl">
                    <a:srgbClr val="000000">
                      <a:alpha val="43137"/>
                    </a:srgbClr>
                  </a:outerShdw>
                </a:effectLst>
              </a:rPr>
              <a:t>                ДАРЬЯ</a:t>
            </a:r>
            <a:endParaRPr lang="ru-RU" sz="2800" b="1" i="1" dirty="0">
              <a:solidFill>
                <a:schemeClr val="accent5">
                  <a:lumMod val="75000"/>
                </a:schemeClr>
              </a:solidFill>
              <a:effectLst>
                <a:outerShdw blurRad="38100" dist="38100" dir="2700000" algn="tl">
                  <a:srgbClr val="000000">
                    <a:alpha val="43137"/>
                  </a:srgbClr>
                </a:outerShdw>
              </a:effectLst>
            </a:endParaRPr>
          </a:p>
        </p:txBody>
      </p:sp>
      <p:sp>
        <p:nvSpPr>
          <p:cNvPr id="8" name="Заголовок 1"/>
          <p:cNvSpPr txBox="1">
            <a:spLocks/>
          </p:cNvSpPr>
          <p:nvPr/>
        </p:nvSpPr>
        <p:spPr>
          <a:xfrm>
            <a:off x="9282954" y="5190564"/>
            <a:ext cx="2698375" cy="122366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2200" b="1" i="0" u="none" strike="noStrike" kern="1200" cap="none" spc="0" normalizeH="0" baseline="0" noProof="0" dirty="0" smtClean="0">
                <a:ln>
                  <a:noFill/>
                </a:ln>
                <a:solidFill>
                  <a:schemeClr val="accent5">
                    <a:lumMod val="75000"/>
                  </a:schemeClr>
                </a:solidFill>
                <a:effectLst>
                  <a:outerShdw blurRad="38100" dist="38100" dir="2700000" algn="tl">
                    <a:srgbClr val="000000">
                      <a:alpha val="43137"/>
                    </a:srgbClr>
                  </a:outerShdw>
                </a:effectLst>
                <a:uLnTx/>
                <a:uFillTx/>
                <a:latin typeface="+mj-lt"/>
                <a:ea typeface="+mj-ea"/>
                <a:cs typeface="+mj-cs"/>
              </a:rPr>
              <a:t> </a:t>
            </a:r>
            <a:r>
              <a:rPr lang="ru-RU" sz="2200" b="1" dirty="0" smtClean="0">
                <a:solidFill>
                  <a:schemeClr val="accent5">
                    <a:lumMod val="75000"/>
                  </a:schemeClr>
                </a:solidFill>
                <a:effectLst>
                  <a:outerShdw blurRad="38100" dist="38100" dir="2700000" algn="tl">
                    <a:srgbClr val="000000">
                      <a:alpha val="43137"/>
                    </a:srgbClr>
                  </a:outerShdw>
                </a:effectLst>
                <a:latin typeface="+mj-lt"/>
                <a:ea typeface="+mj-ea"/>
                <a:cs typeface="+mj-cs"/>
              </a:rPr>
              <a:t>2020</a:t>
            </a:r>
          </a:p>
          <a:p>
            <a:pPr marL="0" marR="0" lvl="0" indent="0" algn="ctr" defTabSz="914400" rtl="0" eaLnBrk="1" fontAlgn="auto" latinLnBrk="0" hangingPunct="1">
              <a:lnSpc>
                <a:spcPct val="90000"/>
              </a:lnSpc>
              <a:spcBef>
                <a:spcPct val="0"/>
              </a:spcBef>
              <a:spcAft>
                <a:spcPts val="0"/>
              </a:spcAft>
              <a:buClrTx/>
              <a:buSzTx/>
              <a:buFontTx/>
              <a:buNone/>
              <a:tabLst/>
              <a:defRPr/>
            </a:pPr>
            <a:r>
              <a:rPr lang="ru-RU" sz="2200" b="1" dirty="0" smtClean="0">
                <a:solidFill>
                  <a:schemeClr val="accent5">
                    <a:lumMod val="75000"/>
                  </a:schemeClr>
                </a:solidFill>
                <a:effectLst>
                  <a:outerShdw blurRad="38100" dist="38100" dir="2700000" algn="tl">
                    <a:srgbClr val="000000">
                      <a:alpha val="43137"/>
                    </a:srgbClr>
                  </a:outerShdw>
                </a:effectLst>
                <a:latin typeface="+mj-lt"/>
                <a:ea typeface="+mj-ea"/>
                <a:cs typeface="+mj-cs"/>
              </a:rPr>
              <a:t>г</a:t>
            </a:r>
            <a:r>
              <a:rPr kumimoji="0" lang="ru-RU" sz="2200" b="1" i="0" u="none" strike="noStrike" kern="1200" cap="none" spc="0" normalizeH="0" baseline="0" noProof="0" dirty="0" smtClean="0">
                <a:ln>
                  <a:noFill/>
                </a:ln>
                <a:solidFill>
                  <a:schemeClr val="accent5">
                    <a:lumMod val="75000"/>
                  </a:schemeClr>
                </a:solidFill>
                <a:effectLst>
                  <a:outerShdw blurRad="38100" dist="38100" dir="2700000" algn="tl">
                    <a:srgbClr val="000000">
                      <a:alpha val="43137"/>
                    </a:srgbClr>
                  </a:outerShdw>
                </a:effectLst>
                <a:uLnTx/>
                <a:uFillTx/>
                <a:latin typeface="+mj-lt"/>
                <a:ea typeface="+mj-ea"/>
                <a:cs typeface="+mj-cs"/>
              </a:rPr>
              <a:t>.</a:t>
            </a:r>
            <a:r>
              <a:rPr kumimoji="0" lang="ru-RU" sz="2200" b="1" i="0" u="none" strike="noStrike" kern="1200" cap="none" spc="0" normalizeH="0" noProof="0" dirty="0" smtClean="0">
                <a:ln>
                  <a:noFill/>
                </a:ln>
                <a:solidFill>
                  <a:schemeClr val="accent5">
                    <a:lumMod val="75000"/>
                  </a:schemeClr>
                </a:solidFill>
                <a:effectLst>
                  <a:outerShdw blurRad="38100" dist="38100" dir="2700000" algn="tl">
                    <a:srgbClr val="000000">
                      <a:alpha val="43137"/>
                    </a:srgbClr>
                  </a:outerShdw>
                </a:effectLst>
                <a:uLnTx/>
                <a:uFillTx/>
                <a:latin typeface="+mj-lt"/>
                <a:ea typeface="+mj-ea"/>
                <a:cs typeface="+mj-cs"/>
              </a:rPr>
              <a:t> Тула</a:t>
            </a:r>
            <a:endParaRPr kumimoji="0" lang="ru-RU" sz="2200" b="1" i="0" u="none" strike="noStrike" kern="1200" cap="none" spc="0" normalizeH="0" baseline="0" noProof="0" dirty="0">
              <a:ln>
                <a:noFill/>
              </a:ln>
              <a:solidFill>
                <a:schemeClr val="accent5">
                  <a:lumMod val="75000"/>
                </a:schemeClr>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3949836966"/>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400049" y="2647949"/>
            <a:ext cx="10953751" cy="4038601"/>
          </a:xfrm>
        </p:spPr>
        <p:txBody>
          <a:bodyPr>
            <a:noAutofit/>
          </a:bodyPr>
          <a:lstStyle/>
          <a:p>
            <a:r>
              <a:rPr lang="ru-RU" sz="3200" b="1" dirty="0" smtClean="0">
                <a:solidFill>
                  <a:srgbClr val="FF0000"/>
                </a:solidFill>
                <a:latin typeface="+mn-lt"/>
              </a:rPr>
              <a:t>   Уже </a:t>
            </a:r>
            <a:r>
              <a:rPr lang="ru-RU" sz="3200" b="1" dirty="0">
                <a:solidFill>
                  <a:srgbClr val="FF0000"/>
                </a:solidFill>
                <a:latin typeface="+mn-lt"/>
              </a:rPr>
              <a:t>через два дня после начала Великой Отечественной войны актеры, певцы, танцоры, артисты цирка - все, кто мог служить «боевым средством победы над фашизмом», как говорилось в «Обращении ко всем творческим </a:t>
            </a:r>
            <a:r>
              <a:rPr lang="ru-RU" sz="3200" b="1" dirty="0" smtClean="0">
                <a:solidFill>
                  <a:srgbClr val="FF0000"/>
                </a:solidFill>
                <a:latin typeface="+mn-lt"/>
              </a:rPr>
              <a:t>работникам» Пленума </a:t>
            </a:r>
            <a:r>
              <a:rPr lang="ru-RU" sz="3200" b="1" dirty="0">
                <a:solidFill>
                  <a:srgbClr val="FF0000"/>
                </a:solidFill>
                <a:latin typeface="+mn-lt"/>
              </a:rPr>
              <a:t>ЦК профсоюза работников искусства, - начали записываться во фронтовые бригады.</a:t>
            </a:r>
            <a:br>
              <a:rPr lang="ru-RU" sz="3200" b="1" dirty="0">
                <a:solidFill>
                  <a:srgbClr val="FF0000"/>
                </a:solidFill>
                <a:latin typeface="+mn-lt"/>
              </a:rPr>
            </a:br>
            <a:r>
              <a:rPr lang="ru-RU" sz="3200" b="1" dirty="0" smtClean="0">
                <a:solidFill>
                  <a:srgbClr val="FF0000"/>
                </a:solidFill>
                <a:latin typeface="+mn-lt"/>
              </a:rPr>
              <a:t>   Не </a:t>
            </a:r>
            <a:r>
              <a:rPr lang="ru-RU" sz="3200" b="1" dirty="0">
                <a:solidFill>
                  <a:srgbClr val="FF0000"/>
                </a:solidFill>
                <a:latin typeface="+mn-lt"/>
              </a:rPr>
              <a:t>было ни одной части, где бы ни побывали артисты. Под обстрелами, на передовой они показали 1 миллион 350 тысяч спектаклей и </a:t>
            </a:r>
            <a:r>
              <a:rPr lang="ru-RU" sz="3200" b="1" dirty="0" smtClean="0">
                <a:solidFill>
                  <a:srgbClr val="FF0000"/>
                </a:solidFill>
                <a:latin typeface="+mn-lt"/>
              </a:rPr>
              <a:t>концертов.</a:t>
            </a:r>
            <a:r>
              <a:rPr lang="ru-RU" sz="3200" b="1" dirty="0">
                <a:solidFill>
                  <a:srgbClr val="FF0000"/>
                </a:solidFill>
                <a:latin typeface="+mn-lt"/>
              </a:rPr>
              <a:t/>
            </a:r>
            <a:br>
              <a:rPr lang="ru-RU" sz="3200" b="1" dirty="0">
                <a:solidFill>
                  <a:srgbClr val="FF0000"/>
                </a:solidFill>
                <a:latin typeface="+mn-lt"/>
              </a:rPr>
            </a:br>
            <a:r>
              <a:rPr lang="ru-RU" sz="3200" b="1" dirty="0" smtClean="0">
                <a:solidFill>
                  <a:srgbClr val="FF0000"/>
                </a:solidFill>
                <a:latin typeface="+mn-lt"/>
              </a:rPr>
              <a:t> </a:t>
            </a:r>
            <a:endParaRPr lang="ru-RU" sz="3200" b="1" dirty="0">
              <a:solidFill>
                <a:srgbClr val="FF0000"/>
              </a:solidFill>
              <a:latin typeface="+mn-lt"/>
            </a:endParaRPr>
          </a:p>
        </p:txBody>
      </p:sp>
    </p:spTree>
    <p:extLst>
      <p:ext uri="{BB962C8B-B14F-4D97-AF65-F5344CB8AC3E}">
        <p14:creationId xmlns:p14="http://schemas.microsoft.com/office/powerpoint/2010/main" val="2263293622"/>
      </p:ext>
    </p:extLst>
  </p:cSld>
  <p:clrMapOvr>
    <a:masterClrMapping/>
  </p:clrMapOvr>
  <p:transition advClick="0" advTm="13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3943350" y="365124"/>
            <a:ext cx="7410449" cy="5387975"/>
          </a:xfrm>
        </p:spPr>
        <p:txBody>
          <a:bodyPr>
            <a:normAutofit/>
          </a:bodyPr>
          <a:lstStyle/>
          <a:p>
            <a:r>
              <a:rPr lang="ru-RU" sz="3200" b="1" dirty="0" smtClean="0">
                <a:solidFill>
                  <a:srgbClr val="FF0000"/>
                </a:solidFill>
                <a:latin typeface="+mn-lt"/>
              </a:rPr>
              <a:t>                Клавдия </a:t>
            </a:r>
            <a:r>
              <a:rPr lang="ru-RU" sz="3200" b="1" dirty="0">
                <a:solidFill>
                  <a:srgbClr val="FF0000"/>
                </a:solidFill>
                <a:latin typeface="+mn-lt"/>
              </a:rPr>
              <a:t>Шульженко</a:t>
            </a:r>
            <a:r>
              <a:rPr lang="ru-RU" sz="2000" dirty="0">
                <a:latin typeface="+mn-lt"/>
              </a:rPr>
              <a:t>  </a:t>
            </a:r>
            <a:br>
              <a:rPr lang="ru-RU" sz="2000" dirty="0">
                <a:latin typeface="+mn-lt"/>
              </a:rPr>
            </a:br>
            <a:r>
              <a:rPr lang="ru-RU" sz="2000" dirty="0" smtClean="0">
                <a:latin typeface="+mn-lt"/>
              </a:rPr>
              <a:t>    </a:t>
            </a:r>
            <a:br>
              <a:rPr lang="ru-RU" sz="2000" dirty="0" smtClean="0">
                <a:latin typeface="+mn-lt"/>
              </a:rPr>
            </a:br>
            <a:r>
              <a:rPr lang="ru-RU" sz="2000" dirty="0">
                <a:latin typeface="+mn-lt"/>
              </a:rPr>
              <a:t> </a:t>
            </a:r>
            <a:r>
              <a:rPr lang="ru-RU" sz="2000" dirty="0" smtClean="0">
                <a:latin typeface="+mn-lt"/>
              </a:rPr>
              <a:t>   </a:t>
            </a:r>
            <a:r>
              <a:rPr lang="ru-RU" sz="2000" b="1" dirty="0" smtClean="0">
                <a:solidFill>
                  <a:srgbClr val="0070C0"/>
                </a:solidFill>
                <a:latin typeface="+mn-lt"/>
              </a:rPr>
              <a:t>В </a:t>
            </a:r>
            <a:r>
              <a:rPr lang="ru-RU" sz="2000" b="1" dirty="0">
                <a:solidFill>
                  <a:srgbClr val="0070C0"/>
                </a:solidFill>
                <a:latin typeface="+mn-lt"/>
              </a:rPr>
              <a:t>январе 1940 года в Ленинграде Клавдия Шульженко и ее муж Владимир </a:t>
            </a:r>
            <a:r>
              <a:rPr lang="ru-RU" sz="2000" b="1" dirty="0" err="1">
                <a:solidFill>
                  <a:srgbClr val="0070C0"/>
                </a:solidFill>
                <a:latin typeface="+mn-lt"/>
              </a:rPr>
              <a:t>Коралли</a:t>
            </a:r>
            <a:r>
              <a:rPr lang="ru-RU" sz="2000" b="1" dirty="0">
                <a:solidFill>
                  <a:srgbClr val="0070C0"/>
                </a:solidFill>
                <a:latin typeface="+mn-lt"/>
              </a:rPr>
              <a:t> создали джаз-оркестр, но даже представить не могли, что выступать им придется на войне. Сотни раз они выезжали на фронт, выступая перед бойцами на передовых и в медсанбатах. </a:t>
            </a:r>
            <a:br>
              <a:rPr lang="ru-RU" sz="2000" b="1" dirty="0">
                <a:solidFill>
                  <a:srgbClr val="0070C0"/>
                </a:solidFill>
                <a:latin typeface="+mn-lt"/>
              </a:rPr>
            </a:br>
            <a:r>
              <a:rPr lang="ru-RU" sz="2000" b="1" dirty="0" smtClean="0">
                <a:solidFill>
                  <a:srgbClr val="0070C0"/>
                </a:solidFill>
                <a:latin typeface="+mn-lt"/>
              </a:rPr>
              <a:t>    Бойцы </a:t>
            </a:r>
            <a:r>
              <a:rPr lang="ru-RU" sz="2000" b="1" dirty="0">
                <a:solidFill>
                  <a:srgbClr val="0070C0"/>
                </a:solidFill>
                <a:latin typeface="+mn-lt"/>
              </a:rPr>
              <a:t>хотели слушать еще и еще ее знаменитый «Синий платочек» - песню, ставшую одной из самых любимых на фронте.</a:t>
            </a:r>
            <a:br>
              <a:rPr lang="ru-RU" sz="2000" b="1" dirty="0">
                <a:solidFill>
                  <a:srgbClr val="0070C0"/>
                </a:solidFill>
                <a:latin typeface="+mn-lt"/>
              </a:rPr>
            </a:br>
            <a:r>
              <a:rPr lang="ru-RU" sz="2000" b="1" dirty="0" smtClean="0">
                <a:solidFill>
                  <a:srgbClr val="0070C0"/>
                </a:solidFill>
                <a:latin typeface="+mn-lt"/>
              </a:rPr>
              <a:t>    Награждена </a:t>
            </a:r>
            <a:r>
              <a:rPr lang="ru-RU" sz="2000" b="1" dirty="0">
                <a:solidFill>
                  <a:srgbClr val="0070C0"/>
                </a:solidFill>
                <a:latin typeface="+mn-lt"/>
              </a:rPr>
              <a:t>орденом «Красной звезды», медалями «За оборону Ленинграда», «За победу над Германией </a:t>
            </a:r>
            <a:r>
              <a:rPr lang="ru-RU" sz="2000" b="1" dirty="0" smtClean="0">
                <a:solidFill>
                  <a:srgbClr val="0070C0"/>
                </a:solidFill>
                <a:latin typeface="+mn-lt"/>
              </a:rPr>
              <a:t>в ВОВ </a:t>
            </a:r>
            <a:r>
              <a:rPr lang="ru-RU" sz="2000" b="1" dirty="0">
                <a:solidFill>
                  <a:srgbClr val="0070C0"/>
                </a:solidFill>
                <a:latin typeface="+mn-lt"/>
              </a:rPr>
              <a:t>1941-1945 гг.».</a:t>
            </a:r>
            <a:br>
              <a:rPr lang="ru-RU" sz="2000" b="1" dirty="0">
                <a:solidFill>
                  <a:srgbClr val="0070C0"/>
                </a:solidFill>
                <a:latin typeface="+mn-lt"/>
              </a:rPr>
            </a:br>
            <a:r>
              <a:rPr lang="ru-RU" sz="2000" b="1" dirty="0">
                <a:solidFill>
                  <a:srgbClr val="0070C0"/>
                </a:solidFill>
                <a:latin typeface="+mn-lt"/>
              </a:rPr>
              <a:t> </a:t>
            </a:r>
            <a:br>
              <a:rPr lang="ru-RU" sz="2000" b="1" dirty="0">
                <a:solidFill>
                  <a:srgbClr val="0070C0"/>
                </a:solidFill>
                <a:latin typeface="+mn-lt"/>
              </a:rPr>
            </a:br>
            <a:endParaRPr lang="ru-RU" sz="2000" b="1" dirty="0">
              <a:solidFill>
                <a:srgbClr val="0070C0"/>
              </a:solidFill>
              <a:latin typeface="+mn-lt"/>
            </a:endParaRPr>
          </a:p>
        </p:txBody>
      </p:sp>
      <p:pic>
        <p:nvPicPr>
          <p:cNvPr id="4" name="Рисунок 3" descr="https://s1.stc.all.kpcdn.net/putevoditel/projectid_379258/images/tild3736-3637-4262-a364-353461643836__13.jpg"/>
          <p:cNvPicPr/>
          <p:nvPr/>
        </p:nvPicPr>
        <p:blipFill>
          <a:blip r:embed="rId3">
            <a:extLst>
              <a:ext uri="{28A0092B-C50C-407E-A947-70E740481C1C}">
                <a14:useLocalDpi xmlns:a14="http://schemas.microsoft.com/office/drawing/2010/main" val="0"/>
              </a:ext>
            </a:extLst>
          </a:blip>
          <a:srcRect/>
          <a:stretch>
            <a:fillRect/>
          </a:stretch>
        </p:blipFill>
        <p:spPr bwMode="auto">
          <a:xfrm>
            <a:off x="431165" y="1519237"/>
            <a:ext cx="2893060" cy="3914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9564380"/>
      </p:ext>
    </p:extLst>
  </p:cSld>
  <p:clrMapOvr>
    <a:masterClrMapping/>
  </p:clrMapOvr>
  <p:transition advClick="0" advTm="13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4101462" y="365125"/>
            <a:ext cx="7252338" cy="5588000"/>
          </a:xfrm>
        </p:spPr>
        <p:txBody>
          <a:bodyPr>
            <a:normAutofit/>
          </a:bodyPr>
          <a:lstStyle/>
          <a:p>
            <a:r>
              <a:rPr lang="ru-RU" sz="3200" b="1" dirty="0" smtClean="0">
                <a:solidFill>
                  <a:srgbClr val="FF0000"/>
                </a:solidFill>
                <a:latin typeface="+mn-lt"/>
              </a:rPr>
              <a:t>                 Лидия </a:t>
            </a:r>
            <a:r>
              <a:rPr lang="ru-RU" sz="3200" b="1" dirty="0">
                <a:solidFill>
                  <a:srgbClr val="FF0000"/>
                </a:solidFill>
                <a:latin typeface="+mn-lt"/>
              </a:rPr>
              <a:t>Русланова</a:t>
            </a:r>
            <a:r>
              <a:rPr lang="ru-RU" sz="3200" dirty="0">
                <a:solidFill>
                  <a:srgbClr val="FF0000"/>
                </a:solidFill>
                <a:latin typeface="+mn-lt"/>
              </a:rPr>
              <a:t>  </a:t>
            </a:r>
            <a:br>
              <a:rPr lang="ru-RU" sz="3200" dirty="0">
                <a:solidFill>
                  <a:srgbClr val="FF0000"/>
                </a:solidFill>
                <a:latin typeface="+mn-lt"/>
              </a:rPr>
            </a:br>
            <a:r>
              <a:rPr lang="ru-RU" sz="2000" dirty="0">
                <a:solidFill>
                  <a:srgbClr val="0070C0"/>
                </a:solidFill>
                <a:latin typeface="+mn-lt"/>
              </a:rPr>
              <a:t> </a:t>
            </a:r>
            <a:br>
              <a:rPr lang="ru-RU" sz="2000" dirty="0">
                <a:solidFill>
                  <a:srgbClr val="0070C0"/>
                </a:solidFill>
                <a:latin typeface="+mn-lt"/>
              </a:rPr>
            </a:br>
            <a:r>
              <a:rPr lang="ru-RU" sz="2000" dirty="0" smtClean="0">
                <a:solidFill>
                  <a:srgbClr val="0070C0"/>
                </a:solidFill>
                <a:latin typeface="+mn-lt"/>
              </a:rPr>
              <a:t>    </a:t>
            </a:r>
            <a:r>
              <a:rPr lang="ru-RU" sz="2000" b="1" dirty="0" smtClean="0">
                <a:solidFill>
                  <a:srgbClr val="0070C0"/>
                </a:solidFill>
                <a:latin typeface="+mn-lt"/>
              </a:rPr>
              <a:t>Исполнительница </a:t>
            </a:r>
            <a:r>
              <a:rPr lang="ru-RU" sz="2000" b="1" dirty="0">
                <a:solidFill>
                  <a:srgbClr val="0070C0"/>
                </a:solidFill>
                <a:latin typeface="+mn-lt"/>
              </a:rPr>
              <a:t>народных песен Лидия Русланова записалась в первую фронтовую бригаду и уже в июле 1941 года выступала на передовой.</a:t>
            </a:r>
            <a:br>
              <a:rPr lang="ru-RU" sz="2000" b="1" dirty="0">
                <a:solidFill>
                  <a:srgbClr val="0070C0"/>
                </a:solidFill>
                <a:latin typeface="+mn-lt"/>
              </a:rPr>
            </a:br>
            <a:r>
              <a:rPr lang="ru-RU" sz="2000" b="1" dirty="0" smtClean="0">
                <a:solidFill>
                  <a:srgbClr val="0070C0"/>
                </a:solidFill>
                <a:latin typeface="+mn-lt"/>
              </a:rPr>
              <a:t>    Лидия </a:t>
            </a:r>
            <a:r>
              <a:rPr lang="ru-RU" sz="2000" b="1" dirty="0">
                <a:solidFill>
                  <a:srgbClr val="0070C0"/>
                </a:solidFill>
                <a:latin typeface="+mn-lt"/>
              </a:rPr>
              <a:t>Русланова дала более тысячи концертов, а во время коротких приездов в тыл записала несколько пластинок для фронта. </a:t>
            </a:r>
            <a:br>
              <a:rPr lang="ru-RU" sz="2000" b="1" dirty="0">
                <a:solidFill>
                  <a:srgbClr val="0070C0"/>
                </a:solidFill>
                <a:latin typeface="+mn-lt"/>
              </a:rPr>
            </a:br>
            <a:r>
              <a:rPr lang="ru-RU" sz="2000" b="1" dirty="0" smtClean="0">
                <a:solidFill>
                  <a:srgbClr val="0070C0"/>
                </a:solidFill>
                <a:latin typeface="+mn-lt"/>
              </a:rPr>
              <a:t>    Не </a:t>
            </a:r>
            <a:r>
              <a:rPr lang="ru-RU" sz="2000" b="1" dirty="0">
                <a:solidFill>
                  <a:srgbClr val="0070C0"/>
                </a:solidFill>
                <a:latin typeface="+mn-lt"/>
              </a:rPr>
              <a:t>только песнями Русланова помогала фронту. Она отдала личные сбережения на постройку батареи из четырех «катюш». Их вручили десятому минометному гвардейскому полку, который сражался на Западном фронте. А вскоре собрала деньги на еще одну батарею «катюш». Последний концерт для фронта Русланова дала 9 Мая 1945 года на ступенях Рейхстага.</a:t>
            </a:r>
            <a:br>
              <a:rPr lang="ru-RU" sz="2000" b="1" dirty="0">
                <a:solidFill>
                  <a:srgbClr val="0070C0"/>
                </a:solidFill>
                <a:latin typeface="+mn-lt"/>
              </a:rPr>
            </a:br>
            <a:r>
              <a:rPr lang="ru-RU" sz="2000" b="1" dirty="0" smtClean="0">
                <a:solidFill>
                  <a:srgbClr val="0070C0"/>
                </a:solidFill>
                <a:latin typeface="+mn-lt"/>
              </a:rPr>
              <a:t>    Награждена </a:t>
            </a:r>
            <a:r>
              <a:rPr lang="ru-RU" sz="2000" b="1" dirty="0">
                <a:solidFill>
                  <a:srgbClr val="0070C0"/>
                </a:solidFill>
                <a:latin typeface="+mn-lt"/>
              </a:rPr>
              <a:t>орденом «Красной Звезды», медалями «За победу над Германией в ВОВ 1941-1945 гг.», «За доблестный труд в ВОВ 1941-1945 гг. ».</a:t>
            </a:r>
            <a:br>
              <a:rPr lang="ru-RU" sz="2000" b="1" dirty="0">
                <a:solidFill>
                  <a:srgbClr val="0070C0"/>
                </a:solidFill>
                <a:latin typeface="+mn-lt"/>
              </a:rPr>
            </a:br>
            <a:endParaRPr lang="ru-RU" sz="2000" b="1" dirty="0">
              <a:solidFill>
                <a:srgbClr val="0070C0"/>
              </a:solidFill>
              <a:latin typeface="+mn-lt"/>
            </a:endParaRPr>
          </a:p>
        </p:txBody>
      </p:sp>
      <p:pic>
        <p:nvPicPr>
          <p:cNvPr id="4" name="Рисунок 3" descr="https://s1.stc.all.kpcdn.net/putevoditel/projectid_379258/images/tild3562-3266-4136-a463-313733393230__14.jpg"/>
          <p:cNvPicPr/>
          <p:nvPr/>
        </p:nvPicPr>
        <p:blipFill>
          <a:blip r:embed="rId3">
            <a:extLst>
              <a:ext uri="{28A0092B-C50C-407E-A947-70E740481C1C}">
                <a14:useLocalDpi xmlns:a14="http://schemas.microsoft.com/office/drawing/2010/main" val="0"/>
              </a:ext>
            </a:extLst>
          </a:blip>
          <a:srcRect/>
          <a:stretch>
            <a:fillRect/>
          </a:stretch>
        </p:blipFill>
        <p:spPr bwMode="auto">
          <a:xfrm>
            <a:off x="320038" y="1152525"/>
            <a:ext cx="3461385" cy="42154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33693055"/>
      </p:ext>
    </p:extLst>
  </p:cSld>
  <p:clrMapOvr>
    <a:masterClrMapping/>
  </p:clrMapOvr>
  <p:transition advClick="0" advTm="13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3714750" y="365125"/>
            <a:ext cx="7639050" cy="5330825"/>
          </a:xfrm>
        </p:spPr>
        <p:txBody>
          <a:bodyPr>
            <a:normAutofit/>
          </a:bodyPr>
          <a:lstStyle/>
          <a:p>
            <a:r>
              <a:rPr lang="ru-RU" sz="3200" b="1" dirty="0" smtClean="0">
                <a:solidFill>
                  <a:srgbClr val="FF0000"/>
                </a:solidFill>
                <a:latin typeface="+mn-lt"/>
              </a:rPr>
              <a:t>                       Нина </a:t>
            </a:r>
            <a:r>
              <a:rPr lang="ru-RU" sz="3200" b="1" dirty="0">
                <a:solidFill>
                  <a:srgbClr val="FF0000"/>
                </a:solidFill>
                <a:latin typeface="+mn-lt"/>
              </a:rPr>
              <a:t>Сазонова</a:t>
            </a:r>
            <a:r>
              <a:rPr lang="ru-RU" sz="3200" dirty="0">
                <a:solidFill>
                  <a:srgbClr val="FF0000"/>
                </a:solidFill>
                <a:latin typeface="+mn-lt"/>
              </a:rPr>
              <a:t/>
            </a:r>
            <a:br>
              <a:rPr lang="ru-RU" sz="3200" dirty="0">
                <a:solidFill>
                  <a:srgbClr val="FF0000"/>
                </a:solidFill>
                <a:latin typeface="+mn-lt"/>
              </a:rPr>
            </a:br>
            <a:r>
              <a:rPr lang="ru-RU" sz="2000" dirty="0">
                <a:solidFill>
                  <a:srgbClr val="0070C0"/>
                </a:solidFill>
                <a:latin typeface="+mn-lt"/>
              </a:rPr>
              <a:t/>
            </a:r>
            <a:br>
              <a:rPr lang="ru-RU" sz="2000" dirty="0">
                <a:solidFill>
                  <a:srgbClr val="0070C0"/>
                </a:solidFill>
                <a:latin typeface="+mn-lt"/>
              </a:rPr>
            </a:br>
            <a:r>
              <a:rPr lang="ru-RU" sz="2000" dirty="0">
                <a:solidFill>
                  <a:srgbClr val="0070C0"/>
                </a:solidFill>
                <a:latin typeface="+mn-lt"/>
              </a:rPr>
              <a:t> </a:t>
            </a:r>
            <a:r>
              <a:rPr lang="ru-RU" sz="2000" dirty="0" smtClean="0">
                <a:solidFill>
                  <a:srgbClr val="0070C0"/>
                </a:solidFill>
                <a:latin typeface="+mn-lt"/>
              </a:rPr>
              <a:t>    </a:t>
            </a:r>
            <a:r>
              <a:rPr lang="ru-RU" sz="2000" b="1" dirty="0" smtClean="0">
                <a:solidFill>
                  <a:srgbClr val="0070C0"/>
                </a:solidFill>
                <a:latin typeface="+mn-lt"/>
              </a:rPr>
              <a:t>Нина </a:t>
            </a:r>
            <a:r>
              <a:rPr lang="ru-RU" sz="2000" b="1" dirty="0">
                <a:solidFill>
                  <a:srgbClr val="0070C0"/>
                </a:solidFill>
                <a:latin typeface="+mn-lt"/>
              </a:rPr>
              <a:t>Сазонова сумела </a:t>
            </a:r>
            <a:r>
              <a:rPr lang="ru-RU" sz="2000" b="1" dirty="0" smtClean="0">
                <a:solidFill>
                  <a:srgbClr val="0070C0"/>
                </a:solidFill>
                <a:latin typeface="+mn-lt"/>
              </a:rPr>
              <a:t>выжить, </a:t>
            </a:r>
            <a:r>
              <a:rPr lang="ru-RU" sz="2000" b="1" dirty="0">
                <a:solidFill>
                  <a:srgbClr val="0070C0"/>
                </a:solidFill>
                <a:latin typeface="+mn-lt"/>
              </a:rPr>
              <a:t>когда все ее товарищи по фронтовой бригаде погибли в окружении под Харьковом.</a:t>
            </a:r>
            <a:br>
              <a:rPr lang="ru-RU" sz="2000" b="1" dirty="0">
                <a:solidFill>
                  <a:srgbClr val="0070C0"/>
                </a:solidFill>
                <a:latin typeface="+mn-lt"/>
              </a:rPr>
            </a:br>
            <a:r>
              <a:rPr lang="ru-RU" sz="2000" b="1" dirty="0" smtClean="0">
                <a:solidFill>
                  <a:srgbClr val="0070C0"/>
                </a:solidFill>
                <a:latin typeface="+mn-lt"/>
              </a:rPr>
              <a:t>    Более </a:t>
            </a:r>
            <a:r>
              <a:rPr lang="ru-RU" sz="2000" b="1" dirty="0">
                <a:solidFill>
                  <a:srgbClr val="0070C0"/>
                </a:solidFill>
                <a:latin typeface="+mn-lt"/>
              </a:rPr>
              <a:t>трех тысяч фронтовых концертов дала на передовой и в госпиталях прекрасная актриса Нина Сазонова. А первое ее выступление перед бойцам прошло на Белорусском вокзале 22 июня 1941 года, куда ее отправили прямо с репетиции Театра Красной армии. </a:t>
            </a:r>
            <a:br>
              <a:rPr lang="ru-RU" sz="2000" b="1" dirty="0">
                <a:solidFill>
                  <a:srgbClr val="0070C0"/>
                </a:solidFill>
                <a:latin typeface="+mn-lt"/>
              </a:rPr>
            </a:br>
            <a:r>
              <a:rPr lang="ru-RU" sz="2000" b="1" dirty="0" smtClean="0">
                <a:solidFill>
                  <a:srgbClr val="0070C0"/>
                </a:solidFill>
                <a:latin typeface="+mn-lt"/>
              </a:rPr>
              <a:t>    В </a:t>
            </a:r>
            <a:r>
              <a:rPr lang="ru-RU" sz="2000" b="1" dirty="0">
                <a:solidFill>
                  <a:srgbClr val="0070C0"/>
                </a:solidFill>
                <a:latin typeface="+mn-lt"/>
              </a:rPr>
              <a:t>составе фронтовой бригады театра Нина Сазонова побывала на самых тяжелых участках фронта. </a:t>
            </a:r>
            <a:br>
              <a:rPr lang="ru-RU" sz="2000" b="1" dirty="0">
                <a:solidFill>
                  <a:srgbClr val="0070C0"/>
                </a:solidFill>
                <a:latin typeface="+mn-lt"/>
              </a:rPr>
            </a:br>
            <a:r>
              <a:rPr lang="ru-RU" sz="2000" b="1" dirty="0" smtClean="0">
                <a:solidFill>
                  <a:srgbClr val="0070C0"/>
                </a:solidFill>
                <a:latin typeface="+mn-lt"/>
              </a:rPr>
              <a:t>   Награждена </a:t>
            </a:r>
            <a:r>
              <a:rPr lang="ru-RU" sz="2000" b="1" dirty="0">
                <a:solidFill>
                  <a:srgbClr val="0070C0"/>
                </a:solidFill>
                <a:latin typeface="+mn-lt"/>
              </a:rPr>
              <a:t>медалью «За победу над Германией в ВОВ 1941-1945 гг.»,</a:t>
            </a:r>
            <a:br>
              <a:rPr lang="ru-RU" sz="2000" b="1" dirty="0">
                <a:solidFill>
                  <a:srgbClr val="0070C0"/>
                </a:solidFill>
                <a:latin typeface="+mn-lt"/>
              </a:rPr>
            </a:br>
            <a:endParaRPr lang="ru-RU" sz="2000" b="1" dirty="0">
              <a:solidFill>
                <a:srgbClr val="0070C0"/>
              </a:solidFill>
              <a:latin typeface="+mn-lt"/>
            </a:endParaRPr>
          </a:p>
        </p:txBody>
      </p:sp>
      <p:pic>
        <p:nvPicPr>
          <p:cNvPr id="4" name="Рисунок 3" descr="https://s1.stc.all.kpcdn.net/putevoditel/projectid_379258/images/tild3662-3438-4239-b661-336165323538__20.jpg"/>
          <p:cNvPicPr/>
          <p:nvPr/>
        </p:nvPicPr>
        <p:blipFill>
          <a:blip r:embed="rId3">
            <a:extLst>
              <a:ext uri="{28A0092B-C50C-407E-A947-70E740481C1C}">
                <a14:useLocalDpi xmlns:a14="http://schemas.microsoft.com/office/drawing/2010/main" val="0"/>
              </a:ext>
            </a:extLst>
          </a:blip>
          <a:srcRect/>
          <a:stretch>
            <a:fillRect/>
          </a:stretch>
        </p:blipFill>
        <p:spPr bwMode="auto">
          <a:xfrm>
            <a:off x="295275" y="1209674"/>
            <a:ext cx="3238500" cy="4638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0378977"/>
      </p:ext>
    </p:extLst>
  </p:cSld>
  <p:clrMapOvr>
    <a:masterClrMapping/>
  </p:clrMapOvr>
  <p:transition advClick="0" advTm="13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4543424" y="685800"/>
            <a:ext cx="6810375" cy="5181600"/>
          </a:xfrm>
        </p:spPr>
        <p:txBody>
          <a:bodyPr>
            <a:normAutofit fontScale="90000"/>
          </a:bodyPr>
          <a:lstStyle/>
          <a:p>
            <a:r>
              <a:rPr lang="ru-RU" sz="3200" b="1" dirty="0" smtClean="0">
                <a:solidFill>
                  <a:srgbClr val="FF0000"/>
                </a:solidFill>
                <a:latin typeface="+mn-lt"/>
              </a:rPr>
              <a:t>                        </a:t>
            </a:r>
            <a:r>
              <a:rPr lang="ru-RU" sz="3600" b="1" dirty="0" smtClean="0">
                <a:solidFill>
                  <a:srgbClr val="FF0000"/>
                </a:solidFill>
                <a:latin typeface="+mn-lt"/>
              </a:rPr>
              <a:t>Борис </a:t>
            </a:r>
            <a:r>
              <a:rPr lang="ru-RU" sz="3600" b="1" dirty="0" err="1">
                <a:solidFill>
                  <a:srgbClr val="FF0000"/>
                </a:solidFill>
                <a:latin typeface="+mn-lt"/>
              </a:rPr>
              <a:t>Сичкин</a:t>
            </a:r>
            <a:r>
              <a:rPr lang="ru-RU" sz="2000" b="1" dirty="0">
                <a:solidFill>
                  <a:srgbClr val="0070C0"/>
                </a:solidFill>
                <a:latin typeface="+mn-lt"/>
              </a:rPr>
              <a:t> </a:t>
            </a:r>
            <a:br>
              <a:rPr lang="ru-RU" sz="2000" b="1" dirty="0">
                <a:solidFill>
                  <a:srgbClr val="0070C0"/>
                </a:solidFill>
                <a:latin typeface="+mn-lt"/>
              </a:rPr>
            </a:br>
            <a:r>
              <a:rPr lang="ru-RU" sz="2000" b="1" dirty="0">
                <a:solidFill>
                  <a:srgbClr val="0070C0"/>
                </a:solidFill>
                <a:latin typeface="+mn-lt"/>
              </a:rPr>
              <a:t> </a:t>
            </a:r>
            <a:br>
              <a:rPr lang="ru-RU" sz="2000" b="1" dirty="0">
                <a:solidFill>
                  <a:srgbClr val="0070C0"/>
                </a:solidFill>
                <a:latin typeface="+mn-lt"/>
              </a:rPr>
            </a:br>
            <a:r>
              <a:rPr lang="ru-RU" sz="2200" b="1" dirty="0" smtClean="0">
                <a:solidFill>
                  <a:srgbClr val="0070C0"/>
                </a:solidFill>
                <a:latin typeface="+mn-lt"/>
              </a:rPr>
              <a:t>    За </a:t>
            </a:r>
            <a:r>
              <a:rPr lang="ru-RU" sz="2200" b="1" dirty="0">
                <a:solidFill>
                  <a:srgbClr val="0070C0"/>
                </a:solidFill>
                <a:latin typeface="+mn-lt"/>
              </a:rPr>
              <a:t>шесть дней до начала войны 19-летний талантливый танцор Борис </a:t>
            </a:r>
            <a:r>
              <a:rPr lang="ru-RU" sz="2200" b="1" dirty="0" err="1">
                <a:solidFill>
                  <a:srgbClr val="0070C0"/>
                </a:solidFill>
                <a:latin typeface="+mn-lt"/>
              </a:rPr>
              <a:t>Сичкин</a:t>
            </a:r>
            <a:r>
              <a:rPr lang="ru-RU" sz="2200" b="1" dirty="0">
                <a:solidFill>
                  <a:srgbClr val="0070C0"/>
                </a:solidFill>
                <a:latin typeface="+mn-lt"/>
              </a:rPr>
              <a:t> вошел в труппу Ансамбля песни и пляски Киевского военного округа. Ему выдали солдатскую форму для выступлений, но в ней он оказался не на сцене, а в действующей армии. Именно на войне Борис </a:t>
            </a:r>
            <a:r>
              <a:rPr lang="ru-RU" sz="2200" b="1" dirty="0" err="1">
                <a:solidFill>
                  <a:srgbClr val="0070C0"/>
                </a:solidFill>
                <a:latin typeface="+mn-lt"/>
              </a:rPr>
              <a:t>Сичкин</a:t>
            </a:r>
            <a:r>
              <a:rPr lang="ru-RU" sz="2200" b="1" dirty="0">
                <a:solidFill>
                  <a:srgbClr val="0070C0"/>
                </a:solidFill>
                <a:latin typeface="+mn-lt"/>
              </a:rPr>
              <a:t> освоил образ веселого конферансье. С фронтовым ансамблем Борис </a:t>
            </a:r>
            <a:r>
              <a:rPr lang="ru-RU" sz="2200" b="1" dirty="0" err="1">
                <a:solidFill>
                  <a:srgbClr val="0070C0"/>
                </a:solidFill>
                <a:latin typeface="+mn-lt"/>
              </a:rPr>
              <a:t>Сичкин</a:t>
            </a:r>
            <a:r>
              <a:rPr lang="ru-RU" sz="2200" b="1" dirty="0">
                <a:solidFill>
                  <a:srgbClr val="0070C0"/>
                </a:solidFill>
                <a:latin typeface="+mn-lt"/>
              </a:rPr>
              <a:t> дошел до Берлина, он был уже не простым танцором, а любимым во многих частях артистом.</a:t>
            </a:r>
            <a:br>
              <a:rPr lang="ru-RU" sz="2200" b="1" dirty="0">
                <a:solidFill>
                  <a:srgbClr val="0070C0"/>
                </a:solidFill>
                <a:latin typeface="+mn-lt"/>
              </a:rPr>
            </a:br>
            <a:r>
              <a:rPr lang="ru-RU" sz="2200" b="1" dirty="0" smtClean="0">
                <a:solidFill>
                  <a:srgbClr val="0070C0"/>
                </a:solidFill>
                <a:latin typeface="+mn-lt"/>
              </a:rPr>
              <a:t>    Награжден </a:t>
            </a:r>
            <a:r>
              <a:rPr lang="ru-RU" sz="2200" b="1" dirty="0">
                <a:solidFill>
                  <a:srgbClr val="0070C0"/>
                </a:solidFill>
                <a:latin typeface="+mn-lt"/>
              </a:rPr>
              <a:t>медалями «За боевые заслуги», «За оборону Киева», «За оборону Сталинграда», «За освобождение Варшавы», «За освобождение Праги», «За взятие Кенигсберга», «За взятие Берлина», «За победу над Германией в ВОВ 1941-1945 гг.».</a:t>
            </a:r>
            <a:br>
              <a:rPr lang="ru-RU" sz="2200" b="1" dirty="0">
                <a:solidFill>
                  <a:srgbClr val="0070C0"/>
                </a:solidFill>
                <a:latin typeface="+mn-lt"/>
              </a:rPr>
            </a:br>
            <a:r>
              <a:rPr lang="ru-RU" sz="2200" b="1" dirty="0">
                <a:solidFill>
                  <a:srgbClr val="0070C0"/>
                </a:solidFill>
                <a:latin typeface="+mn-lt"/>
              </a:rPr>
              <a:t> </a:t>
            </a:r>
            <a:br>
              <a:rPr lang="ru-RU" sz="2200" b="1" dirty="0">
                <a:solidFill>
                  <a:srgbClr val="0070C0"/>
                </a:solidFill>
                <a:latin typeface="+mn-lt"/>
              </a:rPr>
            </a:br>
            <a:endParaRPr lang="ru-RU" sz="2200" b="1" dirty="0">
              <a:solidFill>
                <a:srgbClr val="0070C0"/>
              </a:solidFill>
              <a:latin typeface="+mn-lt"/>
            </a:endParaRPr>
          </a:p>
        </p:txBody>
      </p:sp>
      <p:pic>
        <p:nvPicPr>
          <p:cNvPr id="4" name="Рисунок 3" descr="https://s1.stc.all.kpcdn.net/putevoditel/projectid_379258/images/tild3331-3334-4637-b536-336363613932__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225" y="1438275"/>
            <a:ext cx="3829050" cy="3355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70082077"/>
      </p:ext>
    </p:extLst>
  </p:cSld>
  <p:clrMapOvr>
    <a:masterClrMapping/>
  </p:clrMapOvr>
  <p:transition advClick="0" advTm="13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12192000" cy="6858000"/>
          </a:xfrm>
          <a:prstGeom prst="rect">
            <a:avLst/>
          </a:prstGeom>
        </p:spPr>
      </p:pic>
      <p:sp>
        <p:nvSpPr>
          <p:cNvPr id="2" name="Заголовок 1"/>
          <p:cNvSpPr>
            <a:spLocks noGrp="1"/>
          </p:cNvSpPr>
          <p:nvPr>
            <p:ph type="title"/>
          </p:nvPr>
        </p:nvSpPr>
        <p:spPr>
          <a:xfrm>
            <a:off x="4438649" y="0"/>
            <a:ext cx="7096125" cy="6524625"/>
          </a:xfrm>
        </p:spPr>
        <p:txBody>
          <a:bodyPr>
            <a:normAutofit fontScale="90000"/>
          </a:bodyPr>
          <a:lstStyle/>
          <a:p>
            <a:r>
              <a:rPr lang="ru-RU" sz="3600" b="1" dirty="0" smtClean="0">
                <a:solidFill>
                  <a:srgbClr val="FF0000"/>
                </a:solidFill>
                <a:latin typeface="+mn-lt"/>
              </a:rPr>
              <a:t>             </a:t>
            </a:r>
            <a:r>
              <a:rPr lang="ru-RU" sz="3600" b="1" dirty="0" err="1" smtClean="0">
                <a:solidFill>
                  <a:srgbClr val="FF0000"/>
                </a:solidFill>
                <a:latin typeface="+mn-lt"/>
              </a:rPr>
              <a:t>Тарапунька</a:t>
            </a:r>
            <a:r>
              <a:rPr lang="ru-RU" sz="3600" b="1" dirty="0" smtClean="0">
                <a:solidFill>
                  <a:srgbClr val="FF0000"/>
                </a:solidFill>
                <a:latin typeface="+mn-lt"/>
              </a:rPr>
              <a:t> </a:t>
            </a:r>
            <a:r>
              <a:rPr lang="ru-RU" sz="3600" b="1" dirty="0">
                <a:solidFill>
                  <a:srgbClr val="FF0000"/>
                </a:solidFill>
                <a:latin typeface="+mn-lt"/>
              </a:rPr>
              <a:t>и Штепсель </a:t>
            </a:r>
            <a:r>
              <a:rPr lang="ru-RU" sz="2000" dirty="0">
                <a:latin typeface="+mn-lt"/>
              </a:rPr>
              <a:t/>
            </a:r>
            <a:br>
              <a:rPr lang="ru-RU" sz="2000" dirty="0">
                <a:latin typeface="+mn-lt"/>
              </a:rPr>
            </a:br>
            <a:r>
              <a:rPr lang="ru-RU" sz="2000" dirty="0" smtClean="0">
                <a:latin typeface="+mn-lt"/>
              </a:rPr>
              <a:t>    </a:t>
            </a:r>
            <a:r>
              <a:rPr lang="ru-RU" sz="2000" dirty="0">
                <a:latin typeface="+mn-lt"/>
              </a:rPr>
              <a:t> </a:t>
            </a:r>
            <a:r>
              <a:rPr lang="ru-RU" sz="2200" b="1" dirty="0" smtClean="0">
                <a:solidFill>
                  <a:srgbClr val="0070C0"/>
                </a:solidFill>
                <a:latin typeface="+mn-lt"/>
              </a:rPr>
              <a:t>В </a:t>
            </a:r>
            <a:r>
              <a:rPr lang="ru-RU" sz="2200" b="1" dirty="0">
                <a:solidFill>
                  <a:srgbClr val="0070C0"/>
                </a:solidFill>
                <a:latin typeface="+mn-lt"/>
              </a:rPr>
              <a:t>Киевском театральном институте познакомились два веселых студента - одессит Ефим Березин и полтавчанин Юрий Тимошенко. Оба получили дипломы в 1941 году, и оба с первого дня войны отправились в составе ансамбля Юго-Западного фронта на передовую. </a:t>
            </a:r>
            <a:br>
              <a:rPr lang="ru-RU" sz="2200" b="1" dirty="0">
                <a:solidFill>
                  <a:srgbClr val="0070C0"/>
                </a:solidFill>
                <a:latin typeface="+mn-lt"/>
              </a:rPr>
            </a:br>
            <a:r>
              <a:rPr lang="ru-RU" sz="2200" b="1" dirty="0" smtClean="0">
                <a:solidFill>
                  <a:srgbClr val="0070C0"/>
                </a:solidFill>
                <a:latin typeface="+mn-lt"/>
              </a:rPr>
              <a:t>    Тогда </a:t>
            </a:r>
            <a:r>
              <a:rPr lang="ru-RU" sz="2200" b="1" dirty="0">
                <a:solidFill>
                  <a:srgbClr val="0070C0"/>
                </a:solidFill>
                <a:latin typeface="+mn-lt"/>
              </a:rPr>
              <a:t>и сложился их дуэт. Знаменитые образы Штепселя и </a:t>
            </a:r>
            <a:r>
              <a:rPr lang="ru-RU" sz="2200" b="1" dirty="0" err="1">
                <a:solidFill>
                  <a:srgbClr val="0070C0"/>
                </a:solidFill>
                <a:latin typeface="+mn-lt"/>
              </a:rPr>
              <a:t>Тарапуньки</a:t>
            </a:r>
            <a:r>
              <a:rPr lang="ru-RU" sz="2200" b="1" dirty="0">
                <a:solidFill>
                  <a:srgbClr val="0070C0"/>
                </a:solidFill>
                <a:latin typeface="+mn-lt"/>
              </a:rPr>
              <a:t> они придумали уже после войны, а с 1941 по 1945 год они смешили бойцов, выступая под масками повара Галкина и банщика </a:t>
            </a:r>
            <a:r>
              <a:rPr lang="ru-RU" sz="2200" b="1" dirty="0" err="1">
                <a:solidFill>
                  <a:srgbClr val="0070C0"/>
                </a:solidFill>
                <a:latin typeface="+mn-lt"/>
              </a:rPr>
              <a:t>Мочалкина</a:t>
            </a:r>
            <a:r>
              <a:rPr lang="ru-RU" sz="2200" b="1" dirty="0">
                <a:solidFill>
                  <a:srgbClr val="0070C0"/>
                </a:solidFill>
                <a:latin typeface="+mn-lt"/>
              </a:rPr>
              <a:t>. Оба были неистощимы на выдумки и хохмы, которые обожали бойцы. Поначалу повар походной кухни в колпаке и банщик с березовым веником в руках казались начальству слишком легкомысленными для армейского ансамбля, но уже через несколько месяцев трудно было представить выступления без их смешных сценок. </a:t>
            </a:r>
            <a:br>
              <a:rPr lang="ru-RU" sz="2200" b="1" dirty="0">
                <a:solidFill>
                  <a:srgbClr val="0070C0"/>
                </a:solidFill>
                <a:latin typeface="+mn-lt"/>
              </a:rPr>
            </a:br>
            <a:r>
              <a:rPr lang="ru-RU" sz="2200" b="1" dirty="0" smtClean="0">
                <a:solidFill>
                  <a:srgbClr val="0070C0"/>
                </a:solidFill>
                <a:latin typeface="+mn-lt"/>
              </a:rPr>
              <a:t>    Награждены </a:t>
            </a:r>
            <a:r>
              <a:rPr lang="ru-RU" sz="2200" b="1" dirty="0">
                <a:solidFill>
                  <a:srgbClr val="0070C0"/>
                </a:solidFill>
                <a:latin typeface="+mn-lt"/>
              </a:rPr>
              <a:t>орденами «Красной Звезды», орденами «Отечественной войны» </a:t>
            </a:r>
            <a:r>
              <a:rPr lang="en-US" sz="2200" b="1" dirty="0">
                <a:solidFill>
                  <a:srgbClr val="0070C0"/>
                </a:solidFill>
                <a:latin typeface="+mn-lt"/>
              </a:rPr>
              <a:t>II</a:t>
            </a:r>
            <a:r>
              <a:rPr lang="ru-RU" sz="2200" b="1" dirty="0">
                <a:solidFill>
                  <a:srgbClr val="0070C0"/>
                </a:solidFill>
                <a:latin typeface="+mn-lt"/>
              </a:rPr>
              <a:t> степени, медалями «За боевые заслуги», «За оборону Киева», «За оборону Сталинграда», «За освобождение Варшавы», «За освобождение Праги», «За взятие Кенигсберга», «За взятие Берлина», «За победу над Германией в ВОВ 1941-1945 гг.». </a:t>
            </a:r>
            <a:br>
              <a:rPr lang="ru-RU" sz="2200" b="1" dirty="0">
                <a:solidFill>
                  <a:srgbClr val="0070C0"/>
                </a:solidFill>
                <a:latin typeface="+mn-lt"/>
              </a:rPr>
            </a:br>
            <a:endParaRPr lang="ru-RU" sz="2200" b="1" dirty="0">
              <a:solidFill>
                <a:srgbClr val="0070C0"/>
              </a:solidFill>
              <a:latin typeface="+mn-lt"/>
            </a:endParaRPr>
          </a:p>
        </p:txBody>
      </p:sp>
      <p:pic>
        <p:nvPicPr>
          <p:cNvPr id="4" name="Рисунок 3" descr="https://s1.stc.all.kpcdn.net/putevoditel/projectid_379258/images/tild3961-6539-4662-b931-653135623262__6.jpg"/>
          <p:cNvPicPr/>
          <p:nvPr/>
        </p:nvPicPr>
        <p:blipFill>
          <a:blip r:embed="rId3">
            <a:extLst>
              <a:ext uri="{28A0092B-C50C-407E-A947-70E740481C1C}">
                <a14:useLocalDpi xmlns:a14="http://schemas.microsoft.com/office/drawing/2010/main" val="0"/>
              </a:ext>
            </a:extLst>
          </a:blip>
          <a:srcRect/>
          <a:stretch>
            <a:fillRect/>
          </a:stretch>
        </p:blipFill>
        <p:spPr bwMode="auto">
          <a:xfrm>
            <a:off x="145733" y="1352550"/>
            <a:ext cx="3924300" cy="3524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87707173"/>
      </p:ext>
    </p:extLst>
  </p:cSld>
  <p:clrMapOvr>
    <a:masterClrMapping/>
  </p:clrMapOvr>
  <p:transition advClick="0" advTm="13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4619624" y="180975"/>
            <a:ext cx="6734175" cy="5534025"/>
          </a:xfrm>
        </p:spPr>
        <p:txBody>
          <a:bodyPr>
            <a:normAutofit/>
          </a:bodyPr>
          <a:lstStyle/>
          <a:p>
            <a:r>
              <a:rPr lang="ru-RU" sz="3200" b="1" dirty="0" smtClean="0">
                <a:solidFill>
                  <a:srgbClr val="FF0000"/>
                </a:solidFill>
              </a:rPr>
              <a:t>               Аркадий Райкин</a:t>
            </a:r>
            <a:r>
              <a:rPr lang="ru-RU" sz="2000" b="1" dirty="0" smtClean="0"/>
              <a:t/>
            </a:r>
            <a:br>
              <a:rPr lang="ru-RU" sz="2000" b="1" dirty="0" smtClean="0"/>
            </a:br>
            <a:r>
              <a:rPr lang="ru-RU" sz="2000" b="1" dirty="0" smtClean="0"/>
              <a:t>    </a:t>
            </a:r>
            <a:br>
              <a:rPr lang="ru-RU" sz="2000" b="1" dirty="0" smtClean="0"/>
            </a:br>
            <a:r>
              <a:rPr lang="ru-RU" sz="2000" b="1" dirty="0"/>
              <a:t> </a:t>
            </a:r>
            <a:r>
              <a:rPr lang="ru-RU" sz="2000" b="1" dirty="0" smtClean="0"/>
              <a:t>  </a:t>
            </a:r>
            <a:r>
              <a:rPr lang="ru-RU" sz="2000" b="1" dirty="0" smtClean="0">
                <a:solidFill>
                  <a:srgbClr val="0070C0"/>
                </a:solidFill>
                <a:latin typeface="+mn-lt"/>
              </a:rPr>
              <a:t>Став </a:t>
            </a:r>
            <a:r>
              <a:rPr lang="ru-RU" sz="2000" b="1" dirty="0">
                <a:solidFill>
                  <a:srgbClr val="0070C0"/>
                </a:solidFill>
                <a:latin typeface="+mn-lt"/>
              </a:rPr>
              <a:t>лауреатом Всесоюзного конкурса артистов эстрады, 30-летний и мало еще кому известный Аркадий Райкин вошел в руководство только что созданного Ленинградского театра эстрады и миниатюр. С этим театром он и отправился на фронт - поднимать боевой дух. </a:t>
            </a:r>
            <a:br>
              <a:rPr lang="ru-RU" sz="2000" b="1" dirty="0">
                <a:solidFill>
                  <a:srgbClr val="0070C0"/>
                </a:solidFill>
                <a:latin typeface="+mn-lt"/>
              </a:rPr>
            </a:br>
            <a:r>
              <a:rPr lang="ru-RU" sz="2000" b="1" dirty="0" smtClean="0">
                <a:solidFill>
                  <a:srgbClr val="0070C0"/>
                </a:solidFill>
                <a:latin typeface="+mn-lt"/>
              </a:rPr>
              <a:t>   Фронтовая </a:t>
            </a:r>
            <a:r>
              <a:rPr lang="ru-RU" sz="2000" b="1" dirty="0">
                <a:solidFill>
                  <a:srgbClr val="0070C0"/>
                </a:solidFill>
                <a:latin typeface="+mn-lt"/>
              </a:rPr>
              <a:t>бригада под руководством Аркадия Райкина обслуживала в основном флот. Именно на фронте впервые появились у Райкина сатирические миниатюры, ставшие его визитной карточкой.</a:t>
            </a:r>
            <a:br>
              <a:rPr lang="ru-RU" sz="2000" b="1" dirty="0">
                <a:solidFill>
                  <a:srgbClr val="0070C0"/>
                </a:solidFill>
                <a:latin typeface="+mn-lt"/>
              </a:rPr>
            </a:br>
            <a:r>
              <a:rPr lang="ru-RU" sz="2000" b="1" dirty="0" smtClean="0">
                <a:solidFill>
                  <a:srgbClr val="0070C0"/>
                </a:solidFill>
                <a:latin typeface="+mn-lt"/>
              </a:rPr>
              <a:t>   Награжден </a:t>
            </a:r>
            <a:r>
              <a:rPr lang="ru-RU" sz="2000" b="1" dirty="0">
                <a:solidFill>
                  <a:srgbClr val="0070C0"/>
                </a:solidFill>
                <a:latin typeface="+mn-lt"/>
              </a:rPr>
              <a:t>орденами «Отечественной войны» </a:t>
            </a:r>
            <a:r>
              <a:rPr lang="en-US" sz="2000" b="1" dirty="0">
                <a:solidFill>
                  <a:srgbClr val="0070C0"/>
                </a:solidFill>
                <a:latin typeface="+mn-lt"/>
              </a:rPr>
              <a:t>I </a:t>
            </a:r>
            <a:r>
              <a:rPr lang="ru-RU" sz="2000" b="1" dirty="0">
                <a:solidFill>
                  <a:srgbClr val="0070C0"/>
                </a:solidFill>
                <a:latin typeface="+mn-lt"/>
              </a:rPr>
              <a:t>и </a:t>
            </a:r>
            <a:r>
              <a:rPr lang="en-US" sz="2000" b="1" dirty="0">
                <a:solidFill>
                  <a:srgbClr val="0070C0"/>
                </a:solidFill>
                <a:latin typeface="+mn-lt"/>
              </a:rPr>
              <a:t>II</a:t>
            </a:r>
            <a:r>
              <a:rPr lang="ru-RU" sz="2000" b="1" dirty="0">
                <a:solidFill>
                  <a:srgbClr val="0070C0"/>
                </a:solidFill>
                <a:latin typeface="+mn-lt"/>
              </a:rPr>
              <a:t> степени, медалью «За оборону Кавказа», медалью «За победу над Германией в ВОВ 1941-1945 гг.»,  </a:t>
            </a:r>
            <a:br>
              <a:rPr lang="ru-RU" sz="2000" b="1" dirty="0">
                <a:solidFill>
                  <a:srgbClr val="0070C0"/>
                </a:solidFill>
                <a:latin typeface="+mn-lt"/>
              </a:rPr>
            </a:br>
            <a:endParaRPr lang="ru-RU" sz="2000" b="1" dirty="0">
              <a:solidFill>
                <a:srgbClr val="0070C0"/>
              </a:solidFill>
              <a:latin typeface="+mn-lt"/>
            </a:endParaRPr>
          </a:p>
        </p:txBody>
      </p:sp>
      <p:pic>
        <p:nvPicPr>
          <p:cNvPr id="4" name="Рисунок 3" descr="https://s1.stc.all.kpcdn.net/putevoditel/projectid_379258/images/tild3535-6232-4432-a136-343633333736__7.jpg"/>
          <p:cNvPicPr/>
          <p:nvPr/>
        </p:nvPicPr>
        <p:blipFill>
          <a:blip r:embed="rId3">
            <a:extLst>
              <a:ext uri="{28A0092B-C50C-407E-A947-70E740481C1C}">
                <a14:useLocalDpi xmlns:a14="http://schemas.microsoft.com/office/drawing/2010/main" val="0"/>
              </a:ext>
            </a:extLst>
          </a:blip>
          <a:srcRect/>
          <a:stretch>
            <a:fillRect/>
          </a:stretch>
        </p:blipFill>
        <p:spPr bwMode="auto">
          <a:xfrm>
            <a:off x="288925" y="1704975"/>
            <a:ext cx="3911600" cy="3067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4461605"/>
      </p:ext>
    </p:extLst>
  </p:cSld>
  <p:clrMapOvr>
    <a:masterClrMapping/>
  </p:clrMapOvr>
  <p:transition advClick="0" advTm="13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4164042" y="365125"/>
            <a:ext cx="7610621" cy="5835650"/>
          </a:xfrm>
        </p:spPr>
        <p:txBody>
          <a:bodyPr>
            <a:normAutofit fontScale="90000"/>
          </a:bodyPr>
          <a:lstStyle/>
          <a:p>
            <a:r>
              <a:rPr lang="ru-RU" sz="2000" b="1" dirty="0" smtClean="0">
                <a:solidFill>
                  <a:srgbClr val="0070C0"/>
                </a:solidFill>
              </a:rPr>
              <a:t>                   </a:t>
            </a:r>
            <a:r>
              <a:rPr lang="ru-RU" sz="3600" b="1" dirty="0" smtClean="0">
                <a:solidFill>
                  <a:srgbClr val="FF0000"/>
                </a:solidFill>
              </a:rPr>
              <a:t>Николай </a:t>
            </a:r>
            <a:r>
              <a:rPr lang="ru-RU" sz="3600" b="1" dirty="0">
                <a:solidFill>
                  <a:srgbClr val="FF0000"/>
                </a:solidFill>
              </a:rPr>
              <a:t>Трофимов </a:t>
            </a:r>
            <a:r>
              <a:rPr lang="ru-RU" sz="3200" b="1" dirty="0">
                <a:solidFill>
                  <a:srgbClr val="FF0000"/>
                </a:solidFill>
              </a:rPr>
              <a:t/>
            </a:r>
            <a:br>
              <a:rPr lang="ru-RU" sz="3200" b="1" dirty="0">
                <a:solidFill>
                  <a:srgbClr val="FF0000"/>
                </a:solidFill>
              </a:rPr>
            </a:br>
            <a:r>
              <a:rPr lang="ru-RU" sz="2000" b="1" dirty="0">
                <a:solidFill>
                  <a:srgbClr val="0070C0"/>
                </a:solidFill>
              </a:rPr>
              <a:t> </a:t>
            </a:r>
            <a:br>
              <a:rPr lang="ru-RU" sz="2000" b="1" dirty="0">
                <a:solidFill>
                  <a:srgbClr val="0070C0"/>
                </a:solidFill>
              </a:rPr>
            </a:br>
            <a:r>
              <a:rPr lang="ru-RU" sz="2000" b="1" dirty="0" smtClean="0">
                <a:solidFill>
                  <a:srgbClr val="0070C0"/>
                </a:solidFill>
              </a:rPr>
              <a:t>    </a:t>
            </a:r>
            <a:r>
              <a:rPr lang="ru-RU" sz="2200" b="1" dirty="0" err="1" smtClean="0">
                <a:solidFill>
                  <a:srgbClr val="0070C0"/>
                </a:solidFill>
              </a:rPr>
              <a:t>Севастополец</a:t>
            </a:r>
            <a:r>
              <a:rPr lang="ru-RU" sz="2200" b="1" dirty="0">
                <a:solidFill>
                  <a:srgbClr val="0070C0"/>
                </a:solidFill>
              </a:rPr>
              <a:t> Николай Трофимов выбрал для поступления в театральный институт Ленинград. А на последнем выпускном экзамене узнал, что началась война. Он тут же подал заявление - добровольцем во флот. На флот он попал, но не в действующую армию - актера прикомандировали к ансамблю ВМФ, который набирал Исаак Дунаевский.</a:t>
            </a:r>
            <a:br>
              <a:rPr lang="ru-RU" sz="2200" b="1" dirty="0">
                <a:solidFill>
                  <a:srgbClr val="0070C0"/>
                </a:solidFill>
              </a:rPr>
            </a:br>
            <a:r>
              <a:rPr lang="ru-RU" sz="2200" b="1" dirty="0" smtClean="0">
                <a:solidFill>
                  <a:srgbClr val="0070C0"/>
                </a:solidFill>
              </a:rPr>
              <a:t>   Николай </a:t>
            </a:r>
            <a:r>
              <a:rPr lang="ru-RU" sz="2200" b="1" dirty="0">
                <a:solidFill>
                  <a:srgbClr val="0070C0"/>
                </a:solidFill>
              </a:rPr>
              <a:t>Трофимов стал мастером комедийного эпизода.</a:t>
            </a:r>
            <a:br>
              <a:rPr lang="ru-RU" sz="2200" b="1" dirty="0">
                <a:solidFill>
                  <a:srgbClr val="0070C0"/>
                </a:solidFill>
              </a:rPr>
            </a:br>
            <a:r>
              <a:rPr lang="ru-RU" sz="2200" b="1" dirty="0" smtClean="0">
                <a:solidFill>
                  <a:srgbClr val="0070C0"/>
                </a:solidFill>
              </a:rPr>
              <a:t>   Артисты </a:t>
            </a:r>
            <a:r>
              <a:rPr lang="ru-RU" sz="2200" b="1" dirty="0">
                <a:solidFill>
                  <a:srgbClr val="0070C0"/>
                </a:solidFill>
              </a:rPr>
              <a:t>«Ансамбля пяти морей» выступали на кораблях и в окопах, в действующих частях и в госпиталях. А в 1943 году, когда ансамбль расформировали, Николай Трофимов стал актером театра </a:t>
            </a:r>
            <a:r>
              <a:rPr lang="ru-RU" sz="2200" b="1" dirty="0" smtClean="0">
                <a:solidFill>
                  <a:srgbClr val="0070C0"/>
                </a:solidFill>
              </a:rPr>
              <a:t>    Краснознаменного </a:t>
            </a:r>
            <a:r>
              <a:rPr lang="ru-RU" sz="2200" b="1" dirty="0">
                <a:solidFill>
                  <a:srgbClr val="0070C0"/>
                </a:solidFill>
              </a:rPr>
              <a:t>Балтийского флота. И продолжил выступления перед бойцами до конца войны.</a:t>
            </a:r>
            <a:br>
              <a:rPr lang="ru-RU" sz="2200" b="1" dirty="0">
                <a:solidFill>
                  <a:srgbClr val="0070C0"/>
                </a:solidFill>
              </a:rPr>
            </a:br>
            <a:r>
              <a:rPr lang="ru-RU" sz="2200" b="1" dirty="0" smtClean="0">
                <a:solidFill>
                  <a:srgbClr val="0070C0"/>
                </a:solidFill>
              </a:rPr>
              <a:t>    Награжден </a:t>
            </a:r>
            <a:r>
              <a:rPr lang="ru-RU" sz="2200" b="1" dirty="0">
                <a:solidFill>
                  <a:srgbClr val="0070C0"/>
                </a:solidFill>
              </a:rPr>
              <a:t>орденом «Красной Звезды», орденом «Отечественной войны» </a:t>
            </a:r>
            <a:r>
              <a:rPr lang="en-US" sz="2200" b="1" dirty="0">
                <a:solidFill>
                  <a:srgbClr val="0070C0"/>
                </a:solidFill>
              </a:rPr>
              <a:t>II </a:t>
            </a:r>
            <a:r>
              <a:rPr lang="ru-RU" sz="2200" b="1" dirty="0">
                <a:solidFill>
                  <a:srgbClr val="0070C0"/>
                </a:solidFill>
              </a:rPr>
              <a:t>степени, медалями «За оборону Ленинграда», «За победу над Германией в ВОВ 1941-1945 гг.».</a:t>
            </a:r>
            <a:br>
              <a:rPr lang="ru-RU" sz="2200" b="1" dirty="0">
                <a:solidFill>
                  <a:srgbClr val="0070C0"/>
                </a:solidFill>
              </a:rPr>
            </a:br>
            <a:endParaRPr lang="ru-RU" sz="2200" b="1" dirty="0">
              <a:solidFill>
                <a:srgbClr val="0070C0"/>
              </a:solidFill>
            </a:endParaRPr>
          </a:p>
        </p:txBody>
      </p:sp>
      <p:pic>
        <p:nvPicPr>
          <p:cNvPr id="4" name="Рисунок 3" descr="https://s1.stc.all.kpcdn.net/putevoditel/projectid_379258/images/tild3263-3233-4536-a434-353831366238__21.jpg"/>
          <p:cNvPicPr/>
          <p:nvPr/>
        </p:nvPicPr>
        <p:blipFill rotWithShape="1">
          <a:blip r:embed="rId3">
            <a:extLst>
              <a:ext uri="{28A0092B-C50C-407E-A947-70E740481C1C}">
                <a14:useLocalDpi xmlns:a14="http://schemas.microsoft.com/office/drawing/2010/main" val="0"/>
              </a:ext>
            </a:extLst>
          </a:blip>
          <a:srcRect l="51093"/>
          <a:stretch/>
        </p:blipFill>
        <p:spPr bwMode="auto">
          <a:xfrm>
            <a:off x="475152" y="1330713"/>
            <a:ext cx="3128963"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990255262"/>
      </p:ext>
    </p:extLst>
  </p:cSld>
  <p:clrMapOvr>
    <a:masterClrMapping/>
  </p:clrMapOvr>
  <p:transition advClick="0" advTm="13000"/>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113</Words>
  <Application>Microsoft Office PowerPoint</Application>
  <PresentationFormat>Произвольный</PresentationFormat>
  <Paragraphs>18</Paragraphs>
  <Slides>16</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«Артисты выступавшие во фронтовых бригадах»</vt:lpstr>
      <vt:lpstr>   Уже через два дня после начала Великой Отечественной войны актеры, певцы, танцоры, артисты цирка - все, кто мог служить «боевым средством победы над фашизмом», как говорилось в «Обращении ко всем творческим работникам» Пленума ЦК профсоюза работников искусства, - начали записываться во фронтовые бригады.    Не было ни одной части, где бы ни побывали артисты. Под обстрелами, на передовой они показали 1 миллион 350 тысяч спектаклей и концертов.  </vt:lpstr>
      <vt:lpstr>                Клавдия Шульженко            В январе 1940 года в Ленинграде Клавдия Шульженко и ее муж Владимир Коралли создали джаз-оркестр, но даже представить не могли, что выступать им придется на войне. Сотни раз они выезжали на фронт, выступая перед бойцами на передовых и в медсанбатах.      Бойцы хотели слушать еще и еще ее знаменитый «Синий платочек» - песню, ставшую одной из самых любимых на фронте.     Награждена орденом «Красной звезды», медалями «За оборону Ленинграда», «За победу над Германией в ВОВ 1941-1945 гг.».   </vt:lpstr>
      <vt:lpstr>                 Лидия Русланова         Исполнительница народных песен Лидия Русланова записалась в первую фронтовую бригаду и уже в июле 1941 года выступала на передовой.     Лидия Русланова дала более тысячи концертов, а во время коротких приездов в тыл записала несколько пластинок для фронта.      Не только песнями Русланова помогала фронту. Она отдала личные сбережения на постройку батареи из четырех «катюш». Их вручили десятому минометному гвардейскому полку, который сражался на Западном фронте. А вскоре собрала деньги на еще одну батарею «катюш». Последний концерт для фронта Русланова дала 9 Мая 1945 года на ступенях Рейхстага.     Награждена орденом «Красной Звезды», медалями «За победу над Германией в ВОВ 1941-1945 гг.», «За доблестный труд в ВОВ 1941-1945 гг. ». </vt:lpstr>
      <vt:lpstr>                       Нина Сазонова       Нина Сазонова сумела выжить, когда все ее товарищи по фронтовой бригаде погибли в окружении под Харьковом.     Более трех тысяч фронтовых концертов дала на передовой и в госпиталях прекрасная актриса Нина Сазонова. А первое ее выступление перед бойцам прошло на Белорусском вокзале 22 июня 1941 года, куда ее отправили прямо с репетиции Театра Красной армии.      В составе фронтовой бригады театра Нина Сазонова побывала на самых тяжелых участках фронта.     Награждена медалью «За победу над Германией в ВОВ 1941-1945 гг.», </vt:lpstr>
      <vt:lpstr>                        Борис Сичкин        За шесть дней до начала войны 19-летний талантливый танцор Борис Сичкин вошел в труппу Ансамбля песни и пляски Киевского военного округа. Ему выдали солдатскую форму для выступлений, но в ней он оказался не на сцене, а в действующей армии. Именно на войне Борис Сичкин освоил образ веселого конферансье. С фронтовым ансамблем Борис Сичкин дошел до Берлина, он был уже не простым танцором, а любимым во многих частях артистом.     Награжден медалями «За боевые заслуги», «За оборону Киева», «За оборону Сталинграда», «За освобождение Варшавы», «За освобождение Праги», «За взятие Кенигсберга», «За взятие Берлина», «За победу над Германией в ВОВ 1941-1945 гг.».   </vt:lpstr>
      <vt:lpstr>             Тарапунька и Штепсель       В Киевском театральном институте познакомились два веселых студента - одессит Ефим Березин и полтавчанин Юрий Тимошенко. Оба получили дипломы в 1941 году, и оба с первого дня войны отправились в составе ансамбля Юго-Западного фронта на передовую.      Тогда и сложился их дуэт. Знаменитые образы Штепселя и Тарапуньки они придумали уже после войны, а с 1941 по 1945 год они смешили бойцов, выступая под масками повара Галкина и банщика Мочалкина. Оба были неистощимы на выдумки и хохмы, которые обожали бойцы. Поначалу повар походной кухни в колпаке и банщик с березовым веником в руках казались начальству слишком легкомысленными для армейского ансамбля, но уже через несколько месяцев трудно было представить выступления без их смешных сценок.      Награждены орденами «Красной Звезды», орденами «Отечественной войны» II степени, медалями «За боевые заслуги», «За оборону Киева», «За оборону Сталинграда», «За освобождение Варшавы», «За освобождение Праги», «За взятие Кенигсберга», «За взятие Берлина», «За победу над Германией в ВОВ 1941-1945 гг.».  </vt:lpstr>
      <vt:lpstr>               Аркадий Райкин         Став лауреатом Всесоюзного конкурса артистов эстрады, 30-летний и мало еще кому известный Аркадий Райкин вошел в руководство только что созданного Ленинградского театра эстрады и миниатюр. С этим театром он и отправился на фронт - поднимать боевой дух.     Фронтовая бригада под руководством Аркадия Райкина обслуживала в основном флот. Именно на фронте впервые появились у Райкина сатирические миниатюры, ставшие его визитной карточкой.    Награжден орденами «Отечественной войны» I и II степени, медалью «За оборону Кавказа», медалью «За победу над Германией в ВОВ 1941-1945 гг.»,   </vt:lpstr>
      <vt:lpstr>                   Николай Трофимов        Севастополец Николай Трофимов выбрал для поступления в театральный институт Ленинград. А на последнем выпускном экзамене узнал, что началась война. Он тут же подал заявление - добровольцем во флот. На флот он попал, но не в действующую армию - актера прикомандировали к ансамблю ВМФ, который набирал Исаак Дунаевский.    Николай Трофимов стал мастером комедийного эпизода.    Артисты «Ансамбля пяти морей» выступали на кораблях и в окопах, в действующих частях и в госпиталях. А в 1943 году, когда ансамбль расформировали, Николай Трофимов стал актером театра     Краснознаменного Балтийского флота. И продолжил выступления перед бойцами до конца войны.     Награжден орденом «Красной Звезды», орденом «Отечественной войны» II степени, медалями «За оборону Ленинграда», «За победу над Германией в ВОВ 1941-1945 гг.». </vt:lpstr>
      <vt:lpstr>              Леонид Утесов       На следующий день после начала войны музыканты оркестра Леонида Утесова отправили заявления о вступлении добровольцами в ряды Красной Армии. Но получили отказ - оркестр мобилизовывался для обслуживания воинских частей. Что только не предпринимали командиры, чтобы заполучить Утесова в свою часть: его похищали, обманом увозили на самолете - лишь бы бойцы услышали любимых артистов.     После этого случая пятому гвардейскому истребительному авиаполку были подарены два самолета Ла-5Ф, построенных на средства музыкантов оркестра. Их назвали «Веселые ребята».     Награжден медалями «За победу над Германией в ВОВ 1941-1945 гг.», «За доблестный труд в ВОВ 1941-1945 гг. ». </vt:lpstr>
      <vt:lpstr>                                 Александр Граве       Театральное училище Александр Граве закончил весной 1942 года, его сразу приняли в труппу Вахтанговского театра, только на знаменитой сцене сыграть ему не удалось - он отправился на передовую.      Вместе с фронтовым филиалом театра им. Вахтангова, прикрепленного к Первому Украинскому фронту, Александр Граве прошел всю войну. Работал не только актером, но и художником - в полевых условиях сумел придумать и нарисовать декорации для двух спектаклей, ведь театр должен оставаться театром.      С фронтовым театром он дошел до Берлина, после вернулся на Вахтанговскую сцену, которой не изменил до конца жизни. А в кино у него особо достоверными получались роли военных.     Награжден орденами «Красной Звезды», «Отечественной войны» II степени, медалью «За оборону Москвы» </vt:lpstr>
      <vt:lpstr>                       Михаил Глузский       Когда Михаил Глузский услышал, что началась война, он принял решение идти на фронт добровольцем. Его заявление с просьбой направить на передовую учли, но посчитали, что в качестве артиста он принесет больше пользы. Так Михаил Глузский оказался в составе фронтовой бригады театра Красной Армии. Глузского солдаты узнавали - накануне войны он сыграл в кинокомедии .     С войны не вернулись многие артисты, Михаилу Глузскому повезло - он вернулся живым. А пережитое на передовой помогло ему создать в кино целую галерею военных ролей: от рядового до генерала     Награжден медалью «За победу над Германией в ВОВ 1941-1945 гг.».   </vt:lpstr>
      <vt:lpstr>                 Игорь Ильинский         Уже популярный актер Игорь Ильинский вместе с Малым театром, где он служил, был отправлен в эвакуацию в Челябинск. Но долго в тылу не рассиживался  - вместе с бригадой актеров театра отправился на передовую в составе фронтовой бригады.    Бойцы обожали выступления Ильинского, называли актера своим любимцем.     Мирный человек, он с большим трудом привыкал к ужасам военной жизни: его пугала не столько опасность, сколько обыденность гибели людей. Бойцы хотели смеяться и Ильинский старался изо всех сил.      Награжден медалью «За доблестный труд в ВОВ 1941-1945 гг.». </vt:lpstr>
      <vt:lpstr>            Иван Козловский        Большой театр, в котором пел неподражаемый тенор, с началом Великой Отечественной был эвакуирован в Куйбышев (Самару), но Иван Козловский не стал отсиживаться в тылу. Певец стал участником фронтовой бригады, с которой объездил почти все фронты.      Более тысячи концертов дал знаменитый тенор для бойцов, никогда не отказывался от выступления, даже если была реальная опасность погибнуть или попасть в плен.      Награжден медалью «За доблестный труд в ВОВ 1941-1945 гг.».   </vt:lpstr>
      <vt:lpstr> Все эти артисты поднимали боевой дух солдат на полях сражений Великой Отечественной войны.</vt:lpstr>
      <vt:lpstr> Составила и                         озвучила:     ученица вокального                 отделения 4(4)   МБУДО «Зареченская             детская школа           искусств» г.Тула   БОБРОВА                         ДАРЬЯ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Артисты выступавшие во фронтовых бригадах</dc:title>
  <dc:creator>макар</dc:creator>
  <cp:lastModifiedBy>User</cp:lastModifiedBy>
  <cp:revision>23</cp:revision>
  <dcterms:created xsi:type="dcterms:W3CDTF">2020-04-20T07:52:49Z</dcterms:created>
  <dcterms:modified xsi:type="dcterms:W3CDTF">2020-05-19T08:37:14Z</dcterms:modified>
</cp:coreProperties>
</file>